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570" r:id="rId3"/>
    <p:sldId id="580" r:id="rId4"/>
    <p:sldId id="618" r:id="rId5"/>
    <p:sldId id="619" r:id="rId6"/>
    <p:sldId id="639" r:id="rId7"/>
    <p:sldId id="654" r:id="rId8"/>
    <p:sldId id="653" r:id="rId9"/>
    <p:sldId id="655" r:id="rId10"/>
    <p:sldId id="656" r:id="rId11"/>
    <p:sldId id="657" r:id="rId12"/>
    <p:sldId id="652" r:id="rId13"/>
    <p:sldId id="638" r:id="rId14"/>
    <p:sldId id="640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48" r:id="rId23"/>
    <p:sldId id="649" r:id="rId24"/>
    <p:sldId id="650" r:id="rId25"/>
    <p:sldId id="651" r:id="rId26"/>
    <p:sldId id="582" r:id="rId27"/>
    <p:sldId id="581" r:id="rId28"/>
    <p:sldId id="583" r:id="rId29"/>
    <p:sldId id="585" r:id="rId30"/>
    <p:sldId id="586" r:id="rId31"/>
    <p:sldId id="584" r:id="rId32"/>
    <p:sldId id="635" r:id="rId33"/>
    <p:sldId id="587" r:id="rId34"/>
    <p:sldId id="588" r:id="rId35"/>
    <p:sldId id="589" r:id="rId36"/>
    <p:sldId id="591" r:id="rId37"/>
    <p:sldId id="590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5" r:id="rId62"/>
    <p:sldId id="616" r:id="rId63"/>
    <p:sldId id="617" r:id="rId64"/>
    <p:sldId id="620" r:id="rId65"/>
    <p:sldId id="621" r:id="rId66"/>
    <p:sldId id="622" r:id="rId67"/>
    <p:sldId id="623" r:id="rId68"/>
    <p:sldId id="624" r:id="rId69"/>
    <p:sldId id="625" r:id="rId70"/>
    <p:sldId id="627" r:id="rId71"/>
    <p:sldId id="626" r:id="rId72"/>
    <p:sldId id="628" r:id="rId73"/>
    <p:sldId id="629" r:id="rId74"/>
    <p:sldId id="630" r:id="rId75"/>
    <p:sldId id="631" r:id="rId76"/>
    <p:sldId id="632" r:id="rId77"/>
    <p:sldId id="633" r:id="rId78"/>
    <p:sldId id="634" r:id="rId79"/>
    <p:sldId id="636" r:id="rId80"/>
    <p:sldId id="65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BCB"/>
    <a:srgbClr val="FF7F85"/>
    <a:srgbClr val="A9D18E"/>
    <a:srgbClr val="7CD4F4"/>
    <a:srgbClr val="D18B47"/>
    <a:srgbClr val="FFD966"/>
    <a:srgbClr val="D97865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C7D5D-2E7C-4CF1-841E-5339923D70A5}" v="503" dt="2021-04-20T23:14:14.2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apsack_proble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 err="1"/>
              <a:t>Tehnica</a:t>
            </a:r>
            <a:r>
              <a:rPr lang="en-US" sz="3200" dirty="0"/>
              <a:t> Greedy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962CF5-E93C-4D6F-AAB3-1A6D7F7D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116D6-91A2-4154-A83C-C0B5B18C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Minimizare timp servire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4480F-963C-47DB-86CD-6A51B8C43A96}"/>
                  </a:ext>
                </a:extLst>
              </p:cNvPr>
              <p:cNvSpPr txBox="1"/>
              <p:nvPr/>
            </p:nvSpPr>
            <p:spPr>
              <a:xfrm>
                <a:off x="520458" y="1093787"/>
                <a:ext cx="11486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o-RO" sz="2400" dirty="0"/>
                  <a:t>Exemplu: Fie task-uri care durează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ro-RO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o-RO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o-RO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ro-R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ro-RO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ro-RO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400" dirty="0"/>
                  <a:t>respectiv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ro-RO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ro-RO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o-RO" sz="2400" b="1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o-RO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o-RO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4480F-963C-47DB-86CD-6A51B8C43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58" y="1093787"/>
                <a:ext cx="11486011" cy="461665"/>
              </a:xfrm>
              <a:prstGeom prst="rect">
                <a:avLst/>
              </a:prstGeom>
              <a:blipFill>
                <a:blip r:embed="rId2"/>
                <a:stretch>
                  <a:fillRect l="-796" t="-9211" b="-30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3AA109-06DF-4699-BA08-73E3188EE7D8}"/>
              </a:ext>
            </a:extLst>
          </p:cNvPr>
          <p:cNvGraphicFramePr>
            <a:graphicFrameLocks noGrp="1"/>
          </p:cNvGraphicFramePr>
          <p:nvPr/>
        </p:nvGraphicFramePr>
        <p:xfrm>
          <a:off x="1040897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2400" dirty="0"/>
                        <a:t>Ordine</a:t>
                      </a:r>
                      <a:r>
                        <a:rPr lang="en-US" sz="2400" baseline="0" dirty="0"/>
                        <a:t> 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Timp Total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5+(5+10)+(5+10+4)=39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5+(5+4)+(5+4+10)=33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10+(10+5)+(10+5+4)=44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10+(10+4)+(10+4+5)=43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4+(4+5)+(4+5+10)=32</a:t>
                      </a:r>
                      <a:endParaRPr 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4+(4+10)+(4+10+5)=37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59BE4F-601B-4DB3-B1EC-133F4A75B193}"/>
              </a:ext>
            </a:extLst>
          </p:cNvPr>
          <p:cNvSpPr txBox="1"/>
          <p:nvPr/>
        </p:nvSpPr>
        <p:spPr>
          <a:xfrm>
            <a:off x="646043" y="5546035"/>
            <a:ext cx="774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mereu timpul de execuție cel mai scurt.</a:t>
            </a:r>
          </a:p>
        </p:txBody>
      </p:sp>
    </p:spTree>
    <p:extLst>
      <p:ext uri="{BB962C8B-B14F-4D97-AF65-F5344CB8AC3E}">
        <p14:creationId xmlns:p14="http://schemas.microsoft.com/office/powerpoint/2010/main" val="408548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27AC8B-05FC-4B66-A2C6-F60E9CFC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8CE4B-0C5B-43CA-BDBD-40376FCF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Problemă: Minimizare timp servire – Demonstrație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10C272-04FE-4054-9A3B-80D9A93EB6D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Fie timpii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Fie </a:t>
                </a:r>
                <a:r>
                  <a:rPr lang="en-US" dirty="0" err="1"/>
                  <a:t>permutarea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…+1∗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ro-RO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minim </a:t>
                </a:r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610C272-04FE-4054-9A3B-80D9A93EB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7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61FD0E-F8D2-4D18-89DB-8CC5B23B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6320CA-6B7A-439A-8211-9402270B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7C7DB-04F1-4A2A-8C8D-D90AF503FD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676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</p:txBody>
      </p:sp>
    </p:spTree>
    <p:extLst>
      <p:ext uri="{BB962C8B-B14F-4D97-AF65-F5344CB8AC3E}">
        <p14:creationId xmlns:p14="http://schemas.microsoft.com/office/powerpoint/2010/main" val="173852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  <a:p>
            <a:r>
              <a:rPr lang="ro-RO" dirty="0"/>
              <a:t>Fie suma: 26. Ce monede alegem?</a:t>
            </a:r>
          </a:p>
        </p:txBody>
      </p:sp>
    </p:spTree>
    <p:extLst>
      <p:ext uri="{BB962C8B-B14F-4D97-AF65-F5344CB8AC3E}">
        <p14:creationId xmlns:p14="http://schemas.microsoft.com/office/powerpoint/2010/main" val="204115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  <a:p>
            <a:r>
              <a:rPr lang="ro-RO" dirty="0"/>
              <a:t>Fie suma: 26. Ce monede alegem?</a:t>
            </a:r>
          </a:p>
          <a:p>
            <a:pPr marL="0" indent="0">
              <a:buNone/>
            </a:pPr>
            <a:r>
              <a:rPr lang="ro-RO" dirty="0"/>
              <a:t>10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5055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  <a:p>
            <a:r>
              <a:rPr lang="ro-RO" dirty="0"/>
              <a:t>Fie suma: 26. Ce monede alegem?</a:t>
            </a:r>
          </a:p>
          <a:p>
            <a:pPr marL="0" indent="0">
              <a:buNone/>
            </a:pPr>
            <a:r>
              <a:rPr lang="ro-RO" dirty="0"/>
              <a:t>10, 10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6429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  <a:p>
            <a:r>
              <a:rPr lang="ro-RO" dirty="0"/>
              <a:t>Fie suma: 26. Ce monede alegem?</a:t>
            </a:r>
          </a:p>
          <a:p>
            <a:pPr marL="0" indent="0">
              <a:buNone/>
            </a:pPr>
            <a:r>
              <a:rPr lang="ro-RO" dirty="0"/>
              <a:t>10, 10, 5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222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  <a:p>
            <a:r>
              <a:rPr lang="ro-RO" dirty="0"/>
              <a:t>Fie suma: 26. Ce monede alegem?</a:t>
            </a:r>
          </a:p>
          <a:p>
            <a:pPr marL="0" indent="0">
              <a:buNone/>
            </a:pPr>
            <a:r>
              <a:rPr lang="ro-RO" dirty="0"/>
              <a:t>10, 10, 5, 1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6895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13C17-25D5-4D1E-8EFE-0A29A58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4FBF48-633E-453C-8EB8-A4802B2B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6625-9A44-4CB1-AA13-DF05F1AEBE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dau monede de valori diferite (1, 5, 10 </a:t>
            </a:r>
            <a:r>
              <a:rPr lang="ro-RO" dirty="0" err="1"/>
              <a:t>ron</a:t>
            </a:r>
            <a:r>
              <a:rPr lang="ro-RO" dirty="0"/>
              <a:t>)</a:t>
            </a:r>
          </a:p>
          <a:p>
            <a:r>
              <a:rPr lang="ro-RO" dirty="0"/>
              <a:t>Se dorește numărul minim de monede pentru a ajunge la o sumă dată (sau aproape)</a:t>
            </a:r>
          </a:p>
          <a:p>
            <a:r>
              <a:rPr lang="ro-RO" dirty="0"/>
              <a:t>Fie suma: 26. Ce monede alegem?</a:t>
            </a:r>
          </a:p>
          <a:p>
            <a:pPr marL="0" indent="0">
              <a:buNone/>
            </a:pPr>
            <a:r>
              <a:rPr lang="ro-RO" dirty="0"/>
              <a:t>10, 10, 5, 1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</p:txBody>
      </p:sp>
    </p:spTree>
    <p:extLst>
      <p:ext uri="{BB962C8B-B14F-4D97-AF65-F5344CB8AC3E}">
        <p14:creationId xmlns:p14="http://schemas.microsoft.com/office/powerpoint/2010/main" val="397514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41782-3284-4DBE-B79B-4DA134A6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F0895-17A9-4B2E-AFF8-818434C5D0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17EC14-6ADF-4BA6-B50A-59899F8C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34FC5-7DBE-427E-9B9F-D43572A8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8CE1-7070-4DE9-8C77-4E69DBE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E49A7-8554-4762-B945-D7B7B2862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Monede de: 1, 5, 12, 18, 25</a:t>
            </a:r>
          </a:p>
          <a:p>
            <a:r>
              <a:rPr lang="ro-RO" dirty="0"/>
              <a:t>Suma: 36</a:t>
            </a:r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  <a:p>
            <a:pPr marL="0" indent="0">
              <a:buNone/>
            </a:pPr>
            <a:r>
              <a:rPr lang="ro-RO" dirty="0"/>
              <a:t>25</a:t>
            </a:r>
          </a:p>
          <a:p>
            <a:pPr marL="0" indent="0">
              <a:buNone/>
            </a:pPr>
            <a:r>
              <a:rPr lang="ro-RO" dirty="0"/>
              <a:t>Sumă rămasă: 36 – 25 = 11</a:t>
            </a:r>
          </a:p>
        </p:txBody>
      </p:sp>
    </p:spTree>
    <p:extLst>
      <p:ext uri="{BB962C8B-B14F-4D97-AF65-F5344CB8AC3E}">
        <p14:creationId xmlns:p14="http://schemas.microsoft.com/office/powerpoint/2010/main" val="384625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34FC5-7DBE-427E-9B9F-D43572A8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8CE1-7070-4DE9-8C77-4E69DBE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E49A7-8554-4762-B945-D7B7B2862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Monede de: 1, 5, 12, 18, 25</a:t>
            </a:r>
          </a:p>
          <a:p>
            <a:r>
              <a:rPr lang="ro-RO" dirty="0"/>
              <a:t>Suma: 36</a:t>
            </a:r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  <a:p>
            <a:pPr marL="0" indent="0">
              <a:buNone/>
            </a:pPr>
            <a:r>
              <a:rPr lang="ro-RO" dirty="0"/>
              <a:t>25 + 5</a:t>
            </a:r>
          </a:p>
          <a:p>
            <a:pPr marL="0" indent="0">
              <a:buNone/>
            </a:pPr>
            <a:r>
              <a:rPr lang="ro-RO" dirty="0"/>
              <a:t>Sumă rămasă: 36 – 25 – 5 = 6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85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34FC5-7DBE-427E-9B9F-D43572A8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8CE1-7070-4DE9-8C77-4E69DBE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E49A7-8554-4762-B945-D7B7B2862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Monede de: 1, 5, 12, 18, 25</a:t>
            </a:r>
          </a:p>
          <a:p>
            <a:r>
              <a:rPr lang="ro-RO" dirty="0"/>
              <a:t>Suma: 36</a:t>
            </a:r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  <a:p>
            <a:pPr marL="0" indent="0">
              <a:buNone/>
            </a:pPr>
            <a:r>
              <a:rPr lang="ro-RO" dirty="0"/>
              <a:t>25 + 5 + 5</a:t>
            </a:r>
          </a:p>
          <a:p>
            <a:pPr marL="0" indent="0">
              <a:buNone/>
            </a:pPr>
            <a:r>
              <a:rPr lang="ro-RO" dirty="0"/>
              <a:t>Sumă rămasă: 36 – 25 – 5 – 5 = 1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639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34FC5-7DBE-427E-9B9F-D43572A8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8CE1-7070-4DE9-8C77-4E69DBE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E49A7-8554-4762-B945-D7B7B2862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Monede de: 1, 5, 12, 18, 25</a:t>
            </a:r>
          </a:p>
          <a:p>
            <a:r>
              <a:rPr lang="ro-RO" dirty="0"/>
              <a:t>Suma: 36</a:t>
            </a:r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  <a:p>
            <a:pPr marL="0" indent="0">
              <a:buNone/>
            </a:pPr>
            <a:r>
              <a:rPr lang="ro-RO" dirty="0"/>
              <a:t>25 + 5 + 5 + 1</a:t>
            </a:r>
          </a:p>
          <a:p>
            <a:pPr marL="0" indent="0">
              <a:buNone/>
            </a:pPr>
            <a:r>
              <a:rPr lang="ro-RO" dirty="0"/>
              <a:t>Sumă rămasă: 36 – 25 – 5 – 5 – 1 = 0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1384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34FC5-7DBE-427E-9B9F-D43572A8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8CE1-7070-4DE9-8C77-4E69DBE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E49A7-8554-4762-B945-D7B7B2862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Monede de: 1, 5, 12, 18, 25</a:t>
            </a:r>
          </a:p>
          <a:p>
            <a:r>
              <a:rPr lang="ro-RO" dirty="0"/>
              <a:t>Suma: 36</a:t>
            </a:r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  <a:p>
            <a:pPr marL="0" indent="0">
              <a:buNone/>
            </a:pPr>
            <a:r>
              <a:rPr lang="ro-RO" dirty="0"/>
              <a:t>25 + 5 + 5 + 1</a:t>
            </a:r>
          </a:p>
          <a:p>
            <a:pPr marL="0" indent="0">
              <a:buNone/>
            </a:pPr>
            <a:r>
              <a:rPr lang="ro-RO" dirty="0"/>
              <a:t>Sumă rămasă: 36 – 25 – 5 – 5 – 1 = 0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Dar se poate din mai puține monede?</a:t>
            </a: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81403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34FC5-7DBE-427E-9B9F-D43572A8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28CE1-7070-4DE9-8C77-4E69DBE7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Număr minim de monede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E49A7-8554-4762-B945-D7B7B286273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Monede de: 1, 5, 12, 18, 25</a:t>
            </a:r>
          </a:p>
          <a:p>
            <a:r>
              <a:rPr lang="ro-RO" dirty="0"/>
              <a:t>Suma: 36</a:t>
            </a:r>
          </a:p>
          <a:p>
            <a:pPr marL="0" indent="0">
              <a:buNone/>
            </a:pPr>
            <a:r>
              <a:rPr lang="ro-RO" dirty="0"/>
              <a:t>La fiecare pas alegem cea mai </a:t>
            </a:r>
            <a:r>
              <a:rPr lang="ro-RO" b="1" dirty="0"/>
              <a:t>mare</a:t>
            </a:r>
            <a:r>
              <a:rPr lang="ro-RO" dirty="0"/>
              <a:t> monedă mai mică decât suma rămasă.</a:t>
            </a:r>
          </a:p>
          <a:p>
            <a:pPr marL="0" indent="0">
              <a:buNone/>
            </a:pPr>
            <a:r>
              <a:rPr lang="ro-RO" dirty="0"/>
              <a:t>25 + 5 + 5 + 1</a:t>
            </a:r>
          </a:p>
          <a:p>
            <a:pPr marL="0" indent="0">
              <a:buNone/>
            </a:pPr>
            <a:r>
              <a:rPr lang="ro-RO" dirty="0"/>
              <a:t>Sumă rămasă: 36 – 25 – 5 – 5 – 1 = 0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dirty="0"/>
              <a:t>Dar se poate din mai puține monede?</a:t>
            </a:r>
          </a:p>
          <a:p>
            <a:pPr marL="0" indent="0">
              <a:buNone/>
            </a:pPr>
            <a:r>
              <a:rPr lang="ro-RO" dirty="0"/>
              <a:t>12 + 12 + 12</a:t>
            </a:r>
          </a:p>
          <a:p>
            <a:pPr marL="0" indent="0">
              <a:buNone/>
            </a:pPr>
            <a:r>
              <a:rPr lang="ro-RO" dirty="0"/>
              <a:t>18 + 18</a:t>
            </a:r>
          </a:p>
        </p:txBody>
      </p:sp>
    </p:spTree>
    <p:extLst>
      <p:ext uri="{BB962C8B-B14F-4D97-AF65-F5344CB8AC3E}">
        <p14:creationId xmlns:p14="http://schemas.microsoft.com/office/powerpoint/2010/main" val="67390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C7ABA-3659-4C30-9ADC-84D856C7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D0A7FC-C3AF-405E-94FE-9392F976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3DA50-8B7E-47AB-8801-7929DB5905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77248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6A55CF-0C5A-454F-BB53-9A5176C7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CDB49-84F1-45D5-A11A-A339A247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</a:t>
            </a:r>
            <a:r>
              <a:rPr lang="ro-RO" dirty="0"/>
              <a:t>ție locală </a:t>
            </a:r>
            <a:r>
              <a:rPr lang="ro-RO" dirty="0" err="1"/>
              <a:t>vs</a:t>
            </a:r>
            <a:r>
              <a:rPr lang="ro-RO" dirty="0"/>
              <a:t> soluție globală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96EE1-37D1-4F72-AD24-BD311F7901AE}"/>
              </a:ext>
            </a:extLst>
          </p:cNvPr>
          <p:cNvCxnSpPr>
            <a:cxnSpLocks/>
          </p:cNvCxnSpPr>
          <p:nvPr/>
        </p:nvCxnSpPr>
        <p:spPr>
          <a:xfrm flipV="1">
            <a:off x="1528002" y="3826430"/>
            <a:ext cx="2400579" cy="215679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2B4B72-A1A0-4BB2-9387-61CDB7ACE95E}"/>
              </a:ext>
            </a:extLst>
          </p:cNvPr>
          <p:cNvCxnSpPr>
            <a:cxnSpLocks/>
          </p:cNvCxnSpPr>
          <p:nvPr/>
        </p:nvCxnSpPr>
        <p:spPr>
          <a:xfrm>
            <a:off x="3913016" y="3826429"/>
            <a:ext cx="480080" cy="16630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2C6E0C-39C9-4EB4-BAA6-46FF655E9B54}"/>
              </a:ext>
            </a:extLst>
          </p:cNvPr>
          <p:cNvSpPr txBox="1"/>
          <p:nvPr/>
        </p:nvSpPr>
        <p:spPr>
          <a:xfrm>
            <a:off x="2801974" y="316739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Maxim local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7D9BD9-57B5-480D-ADB7-EAB083AC1769}"/>
              </a:ext>
            </a:extLst>
          </p:cNvPr>
          <p:cNvSpPr txBox="1"/>
          <p:nvPr/>
        </p:nvSpPr>
        <p:spPr>
          <a:xfrm>
            <a:off x="5486400" y="1653791"/>
            <a:ext cx="576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Găsirea celui mai înalt punct dintr-un munte folosind </a:t>
            </a:r>
            <a:r>
              <a:rPr lang="ro-RO" sz="2400" dirty="0" err="1"/>
              <a:t>greedy</a:t>
            </a:r>
            <a:r>
              <a:rPr lang="ro-RO" sz="2400" dirty="0"/>
              <a:t>:</a:t>
            </a:r>
          </a:p>
          <a:p>
            <a:r>
              <a:rPr lang="ro-RO" sz="2400" dirty="0"/>
              <a:t>Dacă o poziție de lângă noi e mai sus de unde ne aflăm, ne urcăm pe aceasta.</a:t>
            </a:r>
          </a:p>
        </p:txBody>
      </p:sp>
    </p:spTree>
    <p:extLst>
      <p:ext uri="{BB962C8B-B14F-4D97-AF65-F5344CB8AC3E}">
        <p14:creationId xmlns:p14="http://schemas.microsoft.com/office/powerpoint/2010/main" val="1479232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6A55CF-0C5A-454F-BB53-9A5176C7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CDB49-84F1-45D5-A11A-A339A247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</a:t>
            </a:r>
            <a:r>
              <a:rPr lang="ro-RO" dirty="0"/>
              <a:t>ție locală </a:t>
            </a:r>
            <a:r>
              <a:rPr lang="ro-RO" dirty="0" err="1"/>
              <a:t>vs</a:t>
            </a:r>
            <a:r>
              <a:rPr lang="ro-RO" dirty="0"/>
              <a:t> soluție globală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B251FB-99B7-4EDC-869A-A5518BDA1148}"/>
              </a:ext>
            </a:extLst>
          </p:cNvPr>
          <p:cNvCxnSpPr/>
          <p:nvPr/>
        </p:nvCxnSpPr>
        <p:spPr>
          <a:xfrm>
            <a:off x="5893904" y="1401417"/>
            <a:ext cx="0" cy="4790661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96EE1-37D1-4F72-AD24-BD311F7901AE}"/>
              </a:ext>
            </a:extLst>
          </p:cNvPr>
          <p:cNvCxnSpPr>
            <a:cxnSpLocks/>
          </p:cNvCxnSpPr>
          <p:nvPr/>
        </p:nvCxnSpPr>
        <p:spPr>
          <a:xfrm flipV="1">
            <a:off x="1528002" y="3826430"/>
            <a:ext cx="2400579" cy="215679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2B4B72-A1A0-4BB2-9387-61CDB7ACE95E}"/>
              </a:ext>
            </a:extLst>
          </p:cNvPr>
          <p:cNvCxnSpPr>
            <a:cxnSpLocks/>
          </p:cNvCxnSpPr>
          <p:nvPr/>
        </p:nvCxnSpPr>
        <p:spPr>
          <a:xfrm>
            <a:off x="3913016" y="3826429"/>
            <a:ext cx="480080" cy="16630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B6C026-C195-41AF-BA0D-EACEEA0E83B6}"/>
              </a:ext>
            </a:extLst>
          </p:cNvPr>
          <p:cNvCxnSpPr>
            <a:cxnSpLocks/>
          </p:cNvCxnSpPr>
          <p:nvPr/>
        </p:nvCxnSpPr>
        <p:spPr>
          <a:xfrm flipH="1">
            <a:off x="4393096" y="2236304"/>
            <a:ext cx="5029200" cy="32532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A08320-F151-456C-A4CA-ED8884430649}"/>
              </a:ext>
            </a:extLst>
          </p:cNvPr>
          <p:cNvCxnSpPr>
            <a:cxnSpLocks/>
          </p:cNvCxnSpPr>
          <p:nvPr/>
        </p:nvCxnSpPr>
        <p:spPr>
          <a:xfrm>
            <a:off x="9422296" y="2236304"/>
            <a:ext cx="1669774" cy="374691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2C6E0C-39C9-4EB4-BAA6-46FF655E9B54}"/>
              </a:ext>
            </a:extLst>
          </p:cNvPr>
          <p:cNvSpPr txBox="1"/>
          <p:nvPr/>
        </p:nvSpPr>
        <p:spPr>
          <a:xfrm>
            <a:off x="2801974" y="316739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Maxim local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A657B-7D5D-43D1-863E-917275B421B1}"/>
              </a:ext>
            </a:extLst>
          </p:cNvPr>
          <p:cNvSpPr txBox="1"/>
          <p:nvPr/>
        </p:nvSpPr>
        <p:spPr>
          <a:xfrm>
            <a:off x="8153400" y="1480996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Maxim global</a:t>
            </a:r>
          </a:p>
        </p:txBody>
      </p:sp>
    </p:spTree>
    <p:extLst>
      <p:ext uri="{BB962C8B-B14F-4D97-AF65-F5344CB8AC3E}">
        <p14:creationId xmlns:p14="http://schemas.microsoft.com/office/powerpoint/2010/main" val="2535342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6A55CF-0C5A-454F-BB53-9A5176C7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2CDB49-84F1-45D5-A11A-A339A247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</a:t>
            </a:r>
            <a:r>
              <a:rPr lang="ro-RO" dirty="0"/>
              <a:t>ție locală </a:t>
            </a:r>
            <a:r>
              <a:rPr lang="ro-RO" dirty="0" err="1"/>
              <a:t>vs</a:t>
            </a:r>
            <a:r>
              <a:rPr lang="ro-RO" dirty="0"/>
              <a:t> soluție globală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B251FB-99B7-4EDC-869A-A5518BDA1148}"/>
              </a:ext>
            </a:extLst>
          </p:cNvPr>
          <p:cNvCxnSpPr/>
          <p:nvPr/>
        </p:nvCxnSpPr>
        <p:spPr>
          <a:xfrm>
            <a:off x="5893904" y="1401417"/>
            <a:ext cx="0" cy="4790661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96EE1-37D1-4F72-AD24-BD311F7901AE}"/>
              </a:ext>
            </a:extLst>
          </p:cNvPr>
          <p:cNvCxnSpPr>
            <a:cxnSpLocks/>
          </p:cNvCxnSpPr>
          <p:nvPr/>
        </p:nvCxnSpPr>
        <p:spPr>
          <a:xfrm flipV="1">
            <a:off x="1528002" y="3826430"/>
            <a:ext cx="2400579" cy="215679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2B4B72-A1A0-4BB2-9387-61CDB7ACE95E}"/>
              </a:ext>
            </a:extLst>
          </p:cNvPr>
          <p:cNvCxnSpPr>
            <a:cxnSpLocks/>
          </p:cNvCxnSpPr>
          <p:nvPr/>
        </p:nvCxnSpPr>
        <p:spPr>
          <a:xfrm>
            <a:off x="3913016" y="3826429"/>
            <a:ext cx="480080" cy="166309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B6C026-C195-41AF-BA0D-EACEEA0E83B6}"/>
              </a:ext>
            </a:extLst>
          </p:cNvPr>
          <p:cNvCxnSpPr>
            <a:cxnSpLocks/>
          </p:cNvCxnSpPr>
          <p:nvPr/>
        </p:nvCxnSpPr>
        <p:spPr>
          <a:xfrm flipH="1">
            <a:off x="4393096" y="2236304"/>
            <a:ext cx="5029200" cy="32532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A08320-F151-456C-A4CA-ED8884430649}"/>
              </a:ext>
            </a:extLst>
          </p:cNvPr>
          <p:cNvCxnSpPr>
            <a:cxnSpLocks/>
          </p:cNvCxnSpPr>
          <p:nvPr/>
        </p:nvCxnSpPr>
        <p:spPr>
          <a:xfrm>
            <a:off x="9422296" y="2236304"/>
            <a:ext cx="1669774" cy="374691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2C6E0C-39C9-4EB4-BAA6-46FF655E9B54}"/>
              </a:ext>
            </a:extLst>
          </p:cNvPr>
          <p:cNvSpPr txBox="1"/>
          <p:nvPr/>
        </p:nvSpPr>
        <p:spPr>
          <a:xfrm>
            <a:off x="2801974" y="316739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Maxim local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8A657B-7D5D-43D1-863E-917275B421B1}"/>
              </a:ext>
            </a:extLst>
          </p:cNvPr>
          <p:cNvSpPr txBox="1"/>
          <p:nvPr/>
        </p:nvSpPr>
        <p:spPr>
          <a:xfrm>
            <a:off x="8153400" y="1480996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Maxim global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32F2D-3302-410E-AEC7-8E62AAA80450}"/>
              </a:ext>
            </a:extLst>
          </p:cNvPr>
          <p:cNvSpPr txBox="1"/>
          <p:nvPr/>
        </p:nvSpPr>
        <p:spPr>
          <a:xfrm>
            <a:off x="213691" y="1193382"/>
            <a:ext cx="502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Folosind </a:t>
            </a:r>
            <a:r>
              <a:rPr lang="ro-RO" sz="2800" b="1" dirty="0" err="1"/>
              <a:t>greedy</a:t>
            </a:r>
            <a:r>
              <a:rPr lang="ro-RO" sz="2800" b="1" dirty="0"/>
              <a:t> NU găsim mereu soluția perfectă.</a:t>
            </a:r>
          </a:p>
          <a:p>
            <a:r>
              <a:rPr lang="ro-RO" sz="2800" b="1" dirty="0"/>
              <a:t>Depinde de problemă, depinde de regula folosită.</a:t>
            </a:r>
          </a:p>
        </p:txBody>
      </p:sp>
    </p:spTree>
    <p:extLst>
      <p:ext uri="{BB962C8B-B14F-4D97-AF65-F5344CB8AC3E}">
        <p14:creationId xmlns:p14="http://schemas.microsoft.com/office/powerpoint/2010/main" val="23766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C0099-FA78-4441-8253-506CB2C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32C2F-949D-4DC1-BDAB-D6E56AE41A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415209"/>
            <a:ext cx="11197087" cy="4055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“A greedy algorithm always makes the choice that looks best at the moment. That is, it makes a locally optimal choice in the hope that this choice will lead to a globally optimal solution.” </a:t>
            </a:r>
          </a:p>
          <a:p>
            <a:pPr marL="0" indent="0">
              <a:buNone/>
            </a:pPr>
            <a:r>
              <a:rPr lang="en-US" sz="3200" dirty="0"/>
              <a:t>				– </a:t>
            </a:r>
            <a:r>
              <a:rPr lang="en-US" sz="3200" dirty="0" err="1"/>
              <a:t>Cormen</a:t>
            </a:r>
            <a:r>
              <a:rPr lang="en-US" sz="3200" dirty="0"/>
              <a:t>, Introduction To Algorithms</a:t>
            </a:r>
            <a:endParaRPr lang="ro-RO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24D48-34F6-454A-A737-03E9F790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29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0296C2-7E2C-42FD-B0C6-B75B8641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82BC5-1E61-4A9B-82E4-73E88D3D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6DAB8-AA99-491C-90BB-0F629D4180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54029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CDD2D-FAD3-4262-996F-E9F77113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58B54-BB0F-42AE-BAD8-45B5310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</a:t>
            </a:r>
            <a:r>
              <a:rPr lang="en-US" dirty="0"/>
              <a:t>: Num</a:t>
            </a:r>
            <a:r>
              <a:rPr lang="ro-RO" dirty="0" err="1"/>
              <a:t>ăr</a:t>
            </a:r>
            <a:r>
              <a:rPr lang="ro-RO" dirty="0"/>
              <a:t> maxim intervale disjuncte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5A03C8-51CE-4014-99AF-5F9A0752EFC8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44C6F-FBCF-4413-87B9-EF6BF4B261A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B6C945-E4F5-43C9-BD15-22F429ADA30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336089-1A49-403D-B7FC-546C207ED1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66EB7B-8C17-471A-BE29-D370E522620C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3E59D6-2257-40E0-B5D4-A9E67F0BBE8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DEB68A-7F59-4314-8D86-ECAA5BF90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9648D5-A57B-4777-8FB7-968286CFA57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11083-9F00-485E-9CE8-2EC21FA619B7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3D77F1F-3B1D-4CEF-9930-F3FF2840DA6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9EF4AF-9BAD-486A-8B3C-C50A02BCB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B9021D-5A1B-4C35-AD34-BA044D064C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FDD575-F2D9-4206-8D67-ADEA2AA77088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8CC44-CF76-4DF0-87A3-CA3194B8546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0207B-F0F8-41D1-8267-2D7B6C5E5D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1C89B3-AF49-4AB7-9FB4-9EB15272857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767C14-116F-44AF-92F5-D349A7D91BFC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BEEEEE-F812-4527-BC5A-2EBA75EC7F7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A109CD-DE34-4B9E-A777-5B666463923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92DA87-ED66-4676-8EBD-E11DC71AFA9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0F48C2-6043-463D-892A-9B6C1AD56DB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76CB5B-35FC-411D-8576-AF11B0B8512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3799BB-6189-4931-86D9-3E51AC508E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47818E-CBAD-4EE7-AF5F-AF789B6E8C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33F54-00D2-46E7-B141-D8B625E6559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99FDD9-060E-43B0-8A35-1FDD35DF5A7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E1989A-555E-4AB4-BC5C-077559DC933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C50D8A-A996-476B-B564-3B4EEC214D4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26CBBA-6820-43CC-9154-CE96CD2A4BB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5BDCD4-2C1D-4D25-BDCC-DABC0EC6BF8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CC7B03-E301-45E3-8DE3-A97131752A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B3283F-32EF-4171-95E5-9FE81AD98C3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454223-2B14-4E07-9A65-12A38BB1AC3A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7A68F3-0EB8-4C2C-98CD-6EF10BC3C36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F48F30-3E1B-46D9-8B62-818551C68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B19A8AA-4643-4F81-BCD6-ADAC426863C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7A982C-5E01-48F7-9936-A6BE19739DE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4B4757-F0B8-44F6-A1C9-6B275610E5E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44AB75E-6C67-4ACC-BF73-40ADAD5161C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DD7A2F-4E43-473F-BC2E-16E3D640169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D99CB2-15BE-48CB-8133-51C9BC076B86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D0AD92-B301-4C5B-A9A5-D0D00639432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D4F393-96F2-4FFB-B306-6C4DEE275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18B96A-C4A8-40F9-9B90-058CB7A9B5B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97334C-6877-4165-9175-69F8CEB559A8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F8024E-A104-4706-8BEB-08F1F1907D7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9655BEE-3577-4B3E-ACE7-C8D9219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083EC0-CCF6-4EB3-BB1C-05407340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5C3FCCE-21EA-499A-A06A-B11A058CE4C3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190996-DE2A-4850-BCEA-3470CB9B0DF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1ED6A7-0D98-4192-9E31-10294CCE7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43723C-DFDD-45EF-8EE6-ACC68730172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5619615-2D63-42E5-86FB-5C6425D64414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2D1E03C-88BE-4607-821A-8474CA40009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89DE9D-A68F-4E89-9C33-79EBF485F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79218B-134C-4646-8183-4DBF47A6436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EC57A5-41F1-46A3-BDEA-035962810080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4A47ADD-E0FA-4D71-B38F-3F4CD614892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71FEC6-BD6A-488D-9BDF-0AE65E57AD2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D2DCA7-F4F0-42E0-A078-6A0B288881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B1C7B8-9043-4A14-911E-6646E192797F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C52E43-F8B7-4B6C-B3D8-CED94F2A8A8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FAC791-3C2D-4DD5-B386-958EBCFF61E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55F1CDD-90F7-47A2-9D7C-5599B0E7059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59481B5-5A1E-4764-8361-2E7364CBFAEE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C84ED6-8D10-41D3-B7E8-975B91882B9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D32C16-A220-4504-8885-24A4441B79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46FAA3-D6AB-4B6B-8062-37EA6249E7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90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CDD2D-FAD3-4262-996F-E9F77113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58B54-BB0F-42AE-BAD8-45B5310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</a:t>
            </a:r>
            <a:r>
              <a:rPr lang="en-US" dirty="0"/>
              <a:t>: Activity Selection</a:t>
            </a:r>
            <a:endParaRPr lang="ro-RO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5A03C8-51CE-4014-99AF-5F9A0752EFC8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44C6F-FBCF-4413-87B9-EF6BF4B261A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B6C945-E4F5-43C9-BD15-22F429ADA30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336089-1A49-403D-B7FC-546C207ED1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66EB7B-8C17-471A-BE29-D370E522620C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3E59D6-2257-40E0-B5D4-A9E67F0BBE8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DEB68A-7F59-4314-8D86-ECAA5BF90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9648D5-A57B-4777-8FB7-968286CFA57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11083-9F00-485E-9CE8-2EC21FA619B7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3D77F1F-3B1D-4CEF-9930-F3FF2840DA6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9EF4AF-9BAD-486A-8B3C-C50A02BCB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B9021D-5A1B-4C35-AD34-BA044D064C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FDD575-F2D9-4206-8D67-ADEA2AA77088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8CC44-CF76-4DF0-87A3-CA3194B8546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0207B-F0F8-41D1-8267-2D7B6C5E5D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1C89B3-AF49-4AB7-9FB4-9EB15272857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767C14-116F-44AF-92F5-D349A7D91BFC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BEEEEE-F812-4527-BC5A-2EBA75EC7F7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A109CD-DE34-4B9E-A777-5B666463923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92DA87-ED66-4676-8EBD-E11DC71AFA9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0F48C2-6043-463D-892A-9B6C1AD56DB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76CB5B-35FC-411D-8576-AF11B0B8512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3799BB-6189-4931-86D9-3E51AC508E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47818E-CBAD-4EE7-AF5F-AF789B6E8C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33F54-00D2-46E7-B141-D8B625E6559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99FDD9-060E-43B0-8A35-1FDD35DF5A7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E1989A-555E-4AB4-BC5C-077559DC933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C50D8A-A996-476B-B564-3B4EEC214D4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26CBBA-6820-43CC-9154-CE96CD2A4BB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5BDCD4-2C1D-4D25-BDCC-DABC0EC6BF8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CC7B03-E301-45E3-8DE3-A97131752A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B3283F-32EF-4171-95E5-9FE81AD98C3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454223-2B14-4E07-9A65-12A38BB1AC3A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7A68F3-0EB8-4C2C-98CD-6EF10BC3C36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F48F30-3E1B-46D9-8B62-818551C68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B19A8AA-4643-4F81-BCD6-ADAC426863C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7A982C-5E01-48F7-9936-A6BE19739DE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4B4757-F0B8-44F6-A1C9-6B275610E5E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44AB75E-6C67-4ACC-BF73-40ADAD5161C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DD7A2F-4E43-473F-BC2E-16E3D640169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D99CB2-15BE-48CB-8133-51C9BC076B86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D0AD92-B301-4C5B-A9A5-D0D00639432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D4F393-96F2-4FFB-B306-6C4DEE275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18B96A-C4A8-40F9-9B90-058CB7A9B5B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97334C-6877-4165-9175-69F8CEB559A8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F8024E-A104-4706-8BEB-08F1F1907D7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9655BEE-3577-4B3E-ACE7-C8D9219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083EC0-CCF6-4EB3-BB1C-05407340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5C3FCCE-21EA-499A-A06A-B11A058CE4C3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190996-DE2A-4850-BCEA-3470CB9B0DF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1ED6A7-0D98-4192-9E31-10294CCE7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43723C-DFDD-45EF-8EE6-ACC68730172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5619615-2D63-42E5-86FB-5C6425D64414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2D1E03C-88BE-4607-821A-8474CA40009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89DE9D-A68F-4E89-9C33-79EBF485F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79218B-134C-4646-8183-4DBF47A6436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EC57A5-41F1-46A3-BDEA-035962810080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4A47ADD-E0FA-4D71-B38F-3F4CD614892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71FEC6-BD6A-488D-9BDF-0AE65E57AD2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D2DCA7-F4F0-42E0-A078-6A0B288881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B1C7B8-9043-4A14-911E-6646E192797F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C52E43-F8B7-4B6C-B3D8-CED94F2A8A8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FAC791-3C2D-4DD5-B386-958EBCFF61E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55F1CDD-90F7-47A2-9D7C-5599B0E7059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59481B5-5A1E-4764-8361-2E7364CBFAEE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C84ED6-8D10-41D3-B7E8-975B91882B9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D32C16-A220-4504-8885-24A4441B79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46FAA3-D6AB-4B6B-8062-37EA6249E7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8264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CDD2D-FAD3-4262-996F-E9F77113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58B54-BB0F-42AE-BAD8-45B5310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</a:t>
            </a:r>
            <a:r>
              <a:rPr lang="en-US" dirty="0"/>
              <a:t>: Num</a:t>
            </a:r>
            <a:r>
              <a:rPr lang="ro-RO" dirty="0" err="1"/>
              <a:t>ăr</a:t>
            </a:r>
            <a:r>
              <a:rPr lang="ro-RO" dirty="0"/>
              <a:t> maxim intervale disjuncte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5A03C8-51CE-4014-99AF-5F9A0752EFC8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44C6F-FBCF-4413-87B9-EF6BF4B261A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B6C945-E4F5-43C9-BD15-22F429ADA30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0336089-1A49-403D-B7FC-546C207ED1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66EB7B-8C17-471A-BE29-D370E522620C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3E59D6-2257-40E0-B5D4-A9E67F0BBE8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DEB68A-7F59-4314-8D86-ECAA5BF90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9648D5-A57B-4777-8FB7-968286CFA57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11083-9F00-485E-9CE8-2EC21FA619B7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3D77F1F-3B1D-4CEF-9930-F3FF2840DA6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9EF4AF-9BAD-486A-8B3C-C50A02BCB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B9021D-5A1B-4C35-AD34-BA044D064C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FDD575-F2D9-4206-8D67-ADEA2AA77088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58CC44-CF76-4DF0-87A3-CA3194B8546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BD0207B-F0F8-41D1-8267-2D7B6C5E5D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1C89B3-AF49-4AB7-9FB4-9EB15272857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767C14-116F-44AF-92F5-D349A7D91BFC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BEEEEE-F812-4527-BC5A-2EBA75EC7F7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A109CD-DE34-4B9E-A777-5B666463923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92DA87-ED66-4676-8EBD-E11DC71AFA9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60F48C2-6043-463D-892A-9B6C1AD56DB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76CB5B-35FC-411D-8576-AF11B0B8512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3799BB-6189-4931-86D9-3E51AC508EA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47818E-CBAD-4EE7-AF5F-AF789B6E8C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33F54-00D2-46E7-B141-D8B625E6559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99FDD9-060E-43B0-8A35-1FDD35DF5A7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2E1989A-555E-4AB4-BC5C-077559DC933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4C50D8A-A996-476B-B564-3B4EEC214D4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26CBBA-6820-43CC-9154-CE96CD2A4BB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F5BDCD4-2C1D-4D25-BDCC-DABC0EC6BF8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CC7B03-E301-45E3-8DE3-A97131752A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9B3283F-32EF-4171-95E5-9FE81AD98C3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454223-2B14-4E07-9A65-12A38BB1AC3A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E7A68F3-0EB8-4C2C-98CD-6EF10BC3C36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F48F30-3E1B-46D9-8B62-818551C68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B19A8AA-4643-4F81-BCD6-ADAC426863C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7A982C-5E01-48F7-9936-A6BE19739DE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C4B4757-F0B8-44F6-A1C9-6B275610E5E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44AB75E-6C67-4ACC-BF73-40ADAD5161C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ADD7A2F-4E43-473F-BC2E-16E3D640169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D99CB2-15BE-48CB-8133-51C9BC076B86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D0AD92-B301-4C5B-A9A5-D0D00639432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D4F393-96F2-4FFB-B306-6C4DEE275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D18B96A-C4A8-40F9-9B90-058CB7A9B5B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97334C-6877-4165-9175-69F8CEB559A8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F8024E-A104-4706-8BEB-08F1F1907D7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9655BEE-3577-4B3E-ACE7-C8D9219D278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7083EC0-CCF6-4EB3-BB1C-05407340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5C3FCCE-21EA-499A-A06A-B11A058CE4C3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190996-DE2A-4850-BCEA-3470CB9B0DF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1ED6A7-0D98-4192-9E31-10294CCE78F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43723C-DFDD-45EF-8EE6-ACC68730172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5619615-2D63-42E5-86FB-5C6425D64414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2D1E03C-88BE-4607-821A-8474CA40009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389DE9D-A68F-4E89-9C33-79EBF485F64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79218B-134C-4646-8183-4DBF47A6436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EC57A5-41F1-46A3-BDEA-035962810080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4A47ADD-E0FA-4D71-B38F-3F4CD614892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471FEC6-BD6A-488D-9BDF-0AE65E57AD25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D2DCA7-F4F0-42E0-A078-6A0B288881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0B1C7B8-9043-4A14-911E-6646E192797F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8C52E43-F8B7-4B6C-B3D8-CED94F2A8A8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FAC791-3C2D-4DD5-B386-958EBCFF61E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55F1CDD-90F7-47A2-9D7C-5599B0E7059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59481B5-5A1E-4764-8361-2E7364CBFAEE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C84ED6-8D10-41D3-B7E8-975B91882B91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5D32C16-A220-4504-8885-24A4441B795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46FAA3-D6AB-4B6B-8062-37EA6249E7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65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1E1B4-07E8-4CDF-B5CF-4330D6FD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F97FA-5EF7-4919-9F1D-FC56B14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3AA42D-517C-4D23-AC94-AA3D4191FB9B}"/>
              </a:ext>
            </a:extLst>
          </p:cNvPr>
          <p:cNvSpPr txBox="1"/>
          <p:nvPr/>
        </p:nvSpPr>
        <p:spPr>
          <a:xfrm>
            <a:off x="3524354" y="3379787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cele mai scurte</a:t>
            </a:r>
          </a:p>
        </p:txBody>
      </p:sp>
    </p:spTree>
    <p:extLst>
      <p:ext uri="{BB962C8B-B14F-4D97-AF65-F5344CB8AC3E}">
        <p14:creationId xmlns:p14="http://schemas.microsoft.com/office/powerpoint/2010/main" val="3555121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1E1B4-07E8-4CDF-B5CF-4330D6FD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F97FA-5EF7-4919-9F1D-FC56B14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3D63A-0355-42D6-91A2-6F7CF80972AC}"/>
              </a:ext>
            </a:extLst>
          </p:cNvPr>
          <p:cNvGrpSpPr/>
          <p:nvPr/>
        </p:nvGrpSpPr>
        <p:grpSpPr>
          <a:xfrm>
            <a:off x="802357" y="2605705"/>
            <a:ext cx="5293633" cy="293204"/>
            <a:chOff x="1040897" y="2206487"/>
            <a:chExt cx="2348346" cy="2932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AF515F-6BEA-4A39-9040-A9E5A882F90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BF58C5-B24B-4739-B91C-D422C2F39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BDD484-856E-44D2-A66F-D5C9EEFC254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0F00B6-1F2F-4E8E-97C6-3E9923189CA8}"/>
              </a:ext>
            </a:extLst>
          </p:cNvPr>
          <p:cNvGrpSpPr/>
          <p:nvPr/>
        </p:nvGrpSpPr>
        <p:grpSpPr>
          <a:xfrm>
            <a:off x="6629401" y="2605705"/>
            <a:ext cx="4760242" cy="293204"/>
            <a:chOff x="1040897" y="2206487"/>
            <a:chExt cx="2348346" cy="29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7C3FCF-4FB4-4F67-96D5-4CB9A4D8B5A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F47548-BF43-4DB4-A600-549FC094BD9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9FB532-8D17-4788-9FAD-CA50613FF4D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6BA69F-05BF-4456-9244-78BFBBEB2F21}"/>
              </a:ext>
            </a:extLst>
          </p:cNvPr>
          <p:cNvGrpSpPr/>
          <p:nvPr/>
        </p:nvGrpSpPr>
        <p:grpSpPr>
          <a:xfrm>
            <a:off x="5888324" y="3298127"/>
            <a:ext cx="935789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D5947-819D-4F46-81D5-A10C7416C4D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7689BA-5543-4A42-82DB-933E4117E8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1E5A490-BE86-4A6D-9CD6-F2D8700015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33AA42D-517C-4D23-AC94-AA3D4191FB9B}"/>
              </a:ext>
            </a:extLst>
          </p:cNvPr>
          <p:cNvSpPr txBox="1"/>
          <p:nvPr/>
        </p:nvSpPr>
        <p:spPr>
          <a:xfrm>
            <a:off x="3569050" y="1113902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cele mai scurte</a:t>
            </a:r>
          </a:p>
        </p:txBody>
      </p:sp>
    </p:spTree>
    <p:extLst>
      <p:ext uri="{BB962C8B-B14F-4D97-AF65-F5344CB8AC3E}">
        <p14:creationId xmlns:p14="http://schemas.microsoft.com/office/powerpoint/2010/main" val="4070770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1E1B4-07E8-4CDF-B5CF-4330D6FD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F97FA-5EF7-4919-9F1D-FC56B14F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F3D63A-0355-42D6-91A2-6F7CF80972AC}"/>
              </a:ext>
            </a:extLst>
          </p:cNvPr>
          <p:cNvGrpSpPr/>
          <p:nvPr/>
        </p:nvGrpSpPr>
        <p:grpSpPr>
          <a:xfrm>
            <a:off x="802357" y="2605705"/>
            <a:ext cx="5293633" cy="293204"/>
            <a:chOff x="1040897" y="2206487"/>
            <a:chExt cx="2348346" cy="2932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AF515F-6BEA-4A39-9040-A9E5A882F90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BF58C5-B24B-4739-B91C-D422C2F3961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BDD484-856E-44D2-A66F-D5C9EEFC254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0F00B6-1F2F-4E8E-97C6-3E9923189CA8}"/>
              </a:ext>
            </a:extLst>
          </p:cNvPr>
          <p:cNvGrpSpPr/>
          <p:nvPr/>
        </p:nvGrpSpPr>
        <p:grpSpPr>
          <a:xfrm>
            <a:off x="6629401" y="2605705"/>
            <a:ext cx="4760242" cy="293204"/>
            <a:chOff x="1040897" y="2206487"/>
            <a:chExt cx="2348346" cy="29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7C3FCF-4FB4-4F67-96D5-4CB9A4D8B5A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F47548-BF43-4DB4-A600-549FC094BD9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9FB532-8D17-4788-9FAD-CA50613FF4D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B6BA69F-05BF-4456-9244-78BFBBEB2F21}"/>
              </a:ext>
            </a:extLst>
          </p:cNvPr>
          <p:cNvGrpSpPr/>
          <p:nvPr/>
        </p:nvGrpSpPr>
        <p:grpSpPr>
          <a:xfrm>
            <a:off x="5888324" y="3298127"/>
            <a:ext cx="935789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72D5947-819D-4F46-81D5-A10C7416C4D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7689BA-5543-4A42-82DB-933E4117E8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1E5A490-BE86-4A6D-9CD6-F2D87000153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33AA42D-517C-4D23-AC94-AA3D4191FB9B}"/>
              </a:ext>
            </a:extLst>
          </p:cNvPr>
          <p:cNvSpPr txBox="1"/>
          <p:nvPr/>
        </p:nvSpPr>
        <p:spPr>
          <a:xfrm>
            <a:off x="3569050" y="1113902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cele mai scurte</a:t>
            </a:r>
          </a:p>
        </p:txBody>
      </p:sp>
    </p:spTree>
    <p:extLst>
      <p:ext uri="{BB962C8B-B14F-4D97-AF65-F5344CB8AC3E}">
        <p14:creationId xmlns:p14="http://schemas.microsoft.com/office/powerpoint/2010/main" val="4019076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92D87-3FD3-4210-8EDD-76B5B16B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D0283C-5CBB-4B29-BD20-DD7044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381D-EC7E-44EC-A128-FA2D9A29BDAD}"/>
              </a:ext>
            </a:extLst>
          </p:cNvPr>
          <p:cNvSpPr txBox="1"/>
          <p:nvPr/>
        </p:nvSpPr>
        <p:spPr>
          <a:xfrm>
            <a:off x="2282828" y="3167390"/>
            <a:ext cx="814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cu cele mai puține suprapuneri</a:t>
            </a:r>
          </a:p>
        </p:txBody>
      </p:sp>
    </p:spTree>
    <p:extLst>
      <p:ext uri="{BB962C8B-B14F-4D97-AF65-F5344CB8AC3E}">
        <p14:creationId xmlns:p14="http://schemas.microsoft.com/office/powerpoint/2010/main" val="3927595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92D87-3FD3-4210-8EDD-76B5B16B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D0283C-5CBB-4B29-BD20-DD7044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381D-EC7E-44EC-A128-FA2D9A29BDAD}"/>
              </a:ext>
            </a:extLst>
          </p:cNvPr>
          <p:cNvSpPr txBox="1"/>
          <p:nvPr/>
        </p:nvSpPr>
        <p:spPr>
          <a:xfrm>
            <a:off x="2282828" y="1262989"/>
            <a:ext cx="814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cu cele mai puține suprapuneri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1CB3B2-FC65-417B-937F-001FF0002E8C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87BBEC-16C2-4C70-9861-6B6C28B4A23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2F5D4C-D602-4A21-8F5A-A0E117EB7B4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DCF8A0-C262-46F8-AA11-FF4E978C5B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F36F89-C899-47E0-8942-6F90B6498D22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FC404D-EC24-4279-B964-235BBD16759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A2CAE-9A4C-4029-B433-FB6BA4AF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158E57-2A4C-4C3E-8509-EFC7E570F49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596FA-8196-4672-A50D-B202189FEEFD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F50905-5394-4E38-9E1C-200E20E4575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EBF7F6-0A39-40D2-934F-DCCD27E12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0BC445-C5D4-4E9C-A712-05C1D70B2E4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008039-4312-4B8F-9DEE-A8E3D2612C17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3C3163-E231-4CDB-8289-351CF1D4492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6ECF39-8577-498B-8147-84A2959AEA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F240F1-C477-4A0B-82B2-3AB5E18BA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A0B4E-B071-495D-B9F1-1760F9F707AA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5DE332-5F7B-489A-A36F-C6EA93D2E5D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C68E89-FA31-4E3E-9C9C-6D11FB1A0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585C6A-6A54-42DC-A3C2-7AF49CA3D66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D61745-F05D-408E-909D-A91273245811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FDA94-D3E5-404A-8B7D-1C29B5EB351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8055DF-C46E-4726-92E5-DDEE55F5C0E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725A1D-9ABC-4AEF-9D4F-2E653DF39C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C6BD0B-0AD6-4CA1-A6D8-0C2E1702A6AD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FD8D68-0D82-4106-8705-2755954084B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DB6A87-2CE1-4381-8C78-CB74B8B3D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1BAE7-4E33-4BEF-897A-FC908F2CC0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5592D-CEDF-4197-A210-20733AA4AE59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D2C395-C246-4350-842F-CDCEF89501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62DC40-37D7-4D79-A367-434486144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2CD14A-08FC-4FC4-92DB-1E84F30B0D1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14C711-5D9D-4423-B5B4-BE8D23EA152B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6AE064-CBC1-46FC-98DD-9D7A2F42240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AE1B8D-F1EF-4927-90CB-8B8DC59C6A2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8FB87E-82F4-4B92-85F1-78C5E6EA8E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334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92D87-3FD3-4210-8EDD-76B5B16B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D0283C-5CBB-4B29-BD20-DD7044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381D-EC7E-44EC-A128-FA2D9A29BDAD}"/>
              </a:ext>
            </a:extLst>
          </p:cNvPr>
          <p:cNvSpPr txBox="1"/>
          <p:nvPr/>
        </p:nvSpPr>
        <p:spPr>
          <a:xfrm>
            <a:off x="2282828" y="1262989"/>
            <a:ext cx="814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cu cele mai puține suprapuneri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1CB3B2-FC65-417B-937F-001FF0002E8C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87BBEC-16C2-4C70-9861-6B6C28B4A23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2F5D4C-D602-4A21-8F5A-A0E117EB7B4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DCF8A0-C262-46F8-AA11-FF4E978C5B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F36F89-C899-47E0-8942-6F90B6498D22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FC404D-EC24-4279-B964-235BBD16759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A2CAE-9A4C-4029-B433-FB6BA4AF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158E57-2A4C-4C3E-8509-EFC7E570F49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596FA-8196-4672-A50D-B202189FEEFD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F50905-5394-4E38-9E1C-200E20E4575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EBF7F6-0A39-40D2-934F-DCCD27E12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0BC445-C5D4-4E9C-A712-05C1D70B2E4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008039-4312-4B8F-9DEE-A8E3D2612C17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3C3163-E231-4CDB-8289-351CF1D4492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6ECF39-8577-498B-8147-84A2959AEA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F240F1-C477-4A0B-82B2-3AB5E18BA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A0B4E-B071-495D-B9F1-1760F9F707AA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5DE332-5F7B-489A-A36F-C6EA93D2E5D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C68E89-FA31-4E3E-9C9C-6D11FB1A0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585C6A-6A54-42DC-A3C2-7AF49CA3D66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D61745-F05D-408E-909D-A91273245811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FDA94-D3E5-404A-8B7D-1C29B5EB351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8055DF-C46E-4726-92E5-DDEE55F5C0E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725A1D-9ABC-4AEF-9D4F-2E653DF39C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C6BD0B-0AD6-4CA1-A6D8-0C2E1702A6AD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FD8D68-0D82-4106-8705-2755954084B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DB6A87-2CE1-4381-8C78-CB74B8B3D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1BAE7-4E33-4BEF-897A-FC908F2CC0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5592D-CEDF-4197-A210-20733AA4AE59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D2C395-C246-4350-842F-CDCEF89501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62DC40-37D7-4D79-A367-434486144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2CD14A-08FC-4FC4-92DB-1E84F30B0D1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14C711-5D9D-4423-B5B4-BE8D23EA152B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6AE064-CBC1-46FC-98DD-9D7A2F42240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AE1B8D-F1EF-4927-90CB-8B8DC59C6A2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8FB87E-82F4-4B92-85F1-78C5E6EA8E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77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C0099-FA78-4441-8253-506CB2C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32C2F-949D-4DC1-BDAB-D6E56AE41A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415209"/>
            <a:ext cx="11197087" cy="4055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3200" dirty="0"/>
              <a:t>Când ai mai multe opțiuni alege pe cea mai </a:t>
            </a:r>
            <a:r>
              <a:rPr lang="en-US" sz="3200" dirty="0"/>
              <a:t>bun</a:t>
            </a:r>
            <a:r>
              <a:rPr lang="ro-RO" sz="3200" dirty="0"/>
              <a:t>ă.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Ce înseamnă cea mai bună? </a:t>
            </a:r>
          </a:p>
          <a:p>
            <a:pPr marL="0" indent="0">
              <a:buNone/>
            </a:pPr>
            <a:r>
              <a:rPr lang="ro-RO" sz="3200" dirty="0"/>
              <a:t>După ce metrică?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24D48-34F6-454A-A737-03E9F790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3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F92D87-3FD3-4210-8EDD-76B5B16B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D0283C-5CBB-4B29-BD20-DD7044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B381D-EC7E-44EC-A128-FA2D9A29BDAD}"/>
              </a:ext>
            </a:extLst>
          </p:cNvPr>
          <p:cNvSpPr txBox="1"/>
          <p:nvPr/>
        </p:nvSpPr>
        <p:spPr>
          <a:xfrm>
            <a:off x="2282828" y="1262989"/>
            <a:ext cx="814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Alegem intervalele cu cele mai puține suprapuneri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1CB3B2-FC65-417B-937F-001FF0002E8C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87BBEC-16C2-4C70-9861-6B6C28B4A23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D2F5D4C-D602-4A21-8F5A-A0E117EB7B4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DCF8A0-C262-46F8-AA11-FF4E978C5B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F36F89-C899-47E0-8942-6F90B6498D22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FC404D-EC24-4279-B964-235BBD16759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A2CAE-9A4C-4029-B433-FB6BA4AFF46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158E57-2A4C-4C3E-8509-EFC7E570F49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596FA-8196-4672-A50D-B202189FEEFD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EF50905-5394-4E38-9E1C-200E20E4575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EBF7F6-0A39-40D2-934F-DCCD27E128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0BC445-C5D4-4E9C-A712-05C1D70B2E4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008039-4312-4B8F-9DEE-A8E3D2612C17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3C3163-E231-4CDB-8289-351CF1D4492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6ECF39-8577-498B-8147-84A2959AEA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F240F1-C477-4A0B-82B2-3AB5E18BA8B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5A0B4E-B071-495D-B9F1-1760F9F707AA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5DE332-5F7B-489A-A36F-C6EA93D2E5D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C68E89-FA31-4E3E-9C9C-6D11FB1A0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585C6A-6A54-42DC-A3C2-7AF49CA3D66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D61745-F05D-408E-909D-A91273245811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5FDA94-D3E5-404A-8B7D-1C29B5EB351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98055DF-C46E-4726-92E5-DDEE55F5C0E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725A1D-9ABC-4AEF-9D4F-2E653DF39C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C6BD0B-0AD6-4CA1-A6D8-0C2E1702A6AD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FD8D68-0D82-4106-8705-2755954084B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DB6A87-2CE1-4381-8C78-CB74B8B3D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1BAE7-4E33-4BEF-897A-FC908F2CC04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E5592D-CEDF-4197-A210-20733AA4AE59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D2C395-C246-4350-842F-CDCEF89501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62DC40-37D7-4D79-A367-4344861443B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2CD14A-08FC-4FC4-92DB-1E84F30B0D1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14C711-5D9D-4423-B5B4-BE8D23EA152B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6AE064-CBC1-46FC-98DD-9D7A2F42240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AE1B8D-F1EF-4927-90CB-8B8DC59C6A2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8FB87E-82F4-4B92-85F1-78C5E6EA8E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3706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FD8BC-9BCC-4DC7-BAA8-D34C6FB61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1F2B4-9E17-4767-A512-51B6BF3C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94009-B789-4E67-94AB-61CDB9B370FA}"/>
              </a:ext>
            </a:extLst>
          </p:cNvPr>
          <p:cNvSpPr txBox="1"/>
          <p:nvPr/>
        </p:nvSpPr>
        <p:spPr>
          <a:xfrm>
            <a:off x="2445802" y="3033675"/>
            <a:ext cx="7500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 intervale cu punctul de start cel mai mic</a:t>
            </a:r>
          </a:p>
        </p:txBody>
      </p:sp>
    </p:spTree>
    <p:extLst>
      <p:ext uri="{BB962C8B-B14F-4D97-AF65-F5344CB8AC3E}">
        <p14:creationId xmlns:p14="http://schemas.microsoft.com/office/powerpoint/2010/main" val="629791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FD8BC-9BCC-4DC7-BAA8-D34C6FB61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1F2B4-9E17-4767-A512-51B6BF3C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94009-B789-4E67-94AB-61CDB9B370FA}"/>
              </a:ext>
            </a:extLst>
          </p:cNvPr>
          <p:cNvSpPr txBox="1"/>
          <p:nvPr/>
        </p:nvSpPr>
        <p:spPr>
          <a:xfrm>
            <a:off x="2605833" y="1284388"/>
            <a:ext cx="7500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 intervale cu punctul de start cel mai mic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1AADC5-4B51-4E54-9541-B3A1BA7964F4}"/>
              </a:ext>
            </a:extLst>
          </p:cNvPr>
          <p:cNvGrpSpPr/>
          <p:nvPr/>
        </p:nvGrpSpPr>
        <p:grpSpPr>
          <a:xfrm>
            <a:off x="1040897" y="2784610"/>
            <a:ext cx="9554216" cy="293204"/>
            <a:chOff x="1040897" y="2206487"/>
            <a:chExt cx="2348346" cy="2932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6A5CFF-996C-4044-A842-BE449BD6A19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DC43F0A-D56C-4E01-BA84-CE65F1C16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0D165D-3AA2-4DD4-A6F3-8898C6EB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8863D4-16A7-4CFF-AC12-D5EF449209A8}"/>
              </a:ext>
            </a:extLst>
          </p:cNvPr>
          <p:cNvGrpSpPr/>
          <p:nvPr/>
        </p:nvGrpSpPr>
        <p:grpSpPr>
          <a:xfrm>
            <a:off x="1313393" y="3214806"/>
            <a:ext cx="559302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614E-0B18-486E-A428-F12B3BD64E8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84073-3651-48AE-9E4B-45482D75F0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1F1D89-475C-4A2E-B882-BFB76DFF63B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491993-409E-452F-A075-DE5E78C056D5}"/>
              </a:ext>
            </a:extLst>
          </p:cNvPr>
          <p:cNvGrpSpPr/>
          <p:nvPr/>
        </p:nvGrpSpPr>
        <p:grpSpPr>
          <a:xfrm>
            <a:off x="2326182" y="3212322"/>
            <a:ext cx="559302" cy="293204"/>
            <a:chOff x="1040897" y="2206487"/>
            <a:chExt cx="2348346" cy="2932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BA2189-E821-4239-A761-5874112ED1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45F9EB-0181-4F7A-A381-849414EED5A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0C7A66-3F3F-4D69-AF03-FC8071C0BA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5ED774-7524-496E-8F5C-B976258434E4}"/>
              </a:ext>
            </a:extLst>
          </p:cNvPr>
          <p:cNvGrpSpPr/>
          <p:nvPr/>
        </p:nvGrpSpPr>
        <p:grpSpPr>
          <a:xfrm>
            <a:off x="3339974" y="3217611"/>
            <a:ext cx="559302" cy="293204"/>
            <a:chOff x="1040897" y="2206487"/>
            <a:chExt cx="2348346" cy="29320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452061-1C11-4B13-864E-53F677599D7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81A5FF-34FE-49D7-BDBE-0E320C95F0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4F8538-5213-4CCF-902B-4D37F6CACDC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AF8368-BED6-4252-9B5B-252E032ED908}"/>
              </a:ext>
            </a:extLst>
          </p:cNvPr>
          <p:cNvGrpSpPr/>
          <p:nvPr/>
        </p:nvGrpSpPr>
        <p:grpSpPr>
          <a:xfrm>
            <a:off x="4383582" y="3227550"/>
            <a:ext cx="559302" cy="293204"/>
            <a:chOff x="1040897" y="2206487"/>
            <a:chExt cx="2348346" cy="29320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2FAC02-80EA-4B8D-A694-EF23D3D7025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9FB412-3728-4809-9857-56DC495FB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CB13-301D-4485-B7A2-4E8C605BFBD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54461A-FCD9-4B64-A47D-4EF6ABDF0D12}"/>
              </a:ext>
            </a:extLst>
          </p:cNvPr>
          <p:cNvGrpSpPr/>
          <p:nvPr/>
        </p:nvGrpSpPr>
        <p:grpSpPr>
          <a:xfrm>
            <a:off x="5472369" y="3207353"/>
            <a:ext cx="559302" cy="293204"/>
            <a:chOff x="1040897" y="2206487"/>
            <a:chExt cx="2348346" cy="2932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279399-752D-4B2A-9DA6-E14FB149C66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25E75A-9023-45CE-BD07-0EA9DB34ED9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39CD9C-E04D-4A5B-9CB6-69107CF679D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B702B9-D996-4EBE-A557-B359ABE5C5B8}"/>
              </a:ext>
            </a:extLst>
          </p:cNvPr>
          <p:cNvGrpSpPr/>
          <p:nvPr/>
        </p:nvGrpSpPr>
        <p:grpSpPr>
          <a:xfrm>
            <a:off x="6689815" y="3217611"/>
            <a:ext cx="559302" cy="293204"/>
            <a:chOff x="1040897" y="2206487"/>
            <a:chExt cx="2348346" cy="2932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B2481C7-FD2F-4E80-8D2C-D3D56DC0335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DD8B74-0DB3-498B-ACCF-C8484ADFC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8954B8-05F2-493E-B8DF-ED7C02C4ED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BE3A08-DC82-4259-8591-A4FFDAD59106}"/>
              </a:ext>
            </a:extLst>
          </p:cNvPr>
          <p:cNvGrpSpPr/>
          <p:nvPr/>
        </p:nvGrpSpPr>
        <p:grpSpPr>
          <a:xfrm>
            <a:off x="8852027" y="3217611"/>
            <a:ext cx="559302" cy="293204"/>
            <a:chOff x="1040897" y="2206487"/>
            <a:chExt cx="2348346" cy="2932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DE97EB-D324-4B50-A3A2-7787AF812EE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C8F43B-ED5F-4765-AE72-989781ABE2F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1F0BA1-7184-499D-A9F3-321D72AA2C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309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FD8BC-9BCC-4DC7-BAA8-D34C6FB61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1F2B4-9E17-4767-A512-51B6BF3C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Soluție</a:t>
            </a:r>
            <a:r>
              <a:rPr lang="ro-RO" dirty="0"/>
              <a:t> </a:t>
            </a:r>
            <a:r>
              <a:rPr lang="ro-RO" dirty="0" err="1"/>
              <a:t>greedy</a:t>
            </a:r>
            <a:r>
              <a:rPr lang="ro-RO" dirty="0"/>
              <a:t>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94009-B789-4E67-94AB-61CDB9B370FA}"/>
              </a:ext>
            </a:extLst>
          </p:cNvPr>
          <p:cNvSpPr txBox="1"/>
          <p:nvPr/>
        </p:nvSpPr>
        <p:spPr>
          <a:xfrm>
            <a:off x="2605833" y="1284388"/>
            <a:ext cx="7500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Alege intervale cu punctul de start cel mai mic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1AADC5-4B51-4E54-9541-B3A1BA7964F4}"/>
              </a:ext>
            </a:extLst>
          </p:cNvPr>
          <p:cNvGrpSpPr/>
          <p:nvPr/>
        </p:nvGrpSpPr>
        <p:grpSpPr>
          <a:xfrm>
            <a:off x="1040897" y="2784610"/>
            <a:ext cx="9554216" cy="293204"/>
            <a:chOff x="1040897" y="2206487"/>
            <a:chExt cx="2348346" cy="2932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6A5CFF-996C-4044-A842-BE449BD6A19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DC43F0A-D56C-4E01-BA84-CE65F1C163D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0D165D-3AA2-4DD4-A6F3-8898C6EB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8863D4-16A7-4CFF-AC12-D5EF449209A8}"/>
              </a:ext>
            </a:extLst>
          </p:cNvPr>
          <p:cNvGrpSpPr/>
          <p:nvPr/>
        </p:nvGrpSpPr>
        <p:grpSpPr>
          <a:xfrm>
            <a:off x="1313393" y="3214806"/>
            <a:ext cx="559302" cy="293204"/>
            <a:chOff x="1040897" y="2206487"/>
            <a:chExt cx="2348346" cy="29320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614E-0B18-486E-A428-F12B3BD64E8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84073-3651-48AE-9E4B-45482D75F0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1F1D89-475C-4A2E-B882-BFB76DFF63B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491993-409E-452F-A075-DE5E78C056D5}"/>
              </a:ext>
            </a:extLst>
          </p:cNvPr>
          <p:cNvGrpSpPr/>
          <p:nvPr/>
        </p:nvGrpSpPr>
        <p:grpSpPr>
          <a:xfrm>
            <a:off x="2326182" y="3212322"/>
            <a:ext cx="559302" cy="293204"/>
            <a:chOff x="1040897" y="2206487"/>
            <a:chExt cx="2348346" cy="2932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BA2189-E821-4239-A761-5874112ED1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45F9EB-0181-4F7A-A381-849414EED5A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0C7A66-3F3F-4D69-AF03-FC8071C0BA8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5ED774-7524-496E-8F5C-B976258434E4}"/>
              </a:ext>
            </a:extLst>
          </p:cNvPr>
          <p:cNvGrpSpPr/>
          <p:nvPr/>
        </p:nvGrpSpPr>
        <p:grpSpPr>
          <a:xfrm>
            <a:off x="3339974" y="3217611"/>
            <a:ext cx="559302" cy="293204"/>
            <a:chOff x="1040897" y="2206487"/>
            <a:chExt cx="2348346" cy="29320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452061-1C11-4B13-864E-53F677599D7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81A5FF-34FE-49D7-BDBE-0E320C95F0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4F8538-5213-4CCF-902B-4D37F6CACDC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AF8368-BED6-4252-9B5B-252E032ED908}"/>
              </a:ext>
            </a:extLst>
          </p:cNvPr>
          <p:cNvGrpSpPr/>
          <p:nvPr/>
        </p:nvGrpSpPr>
        <p:grpSpPr>
          <a:xfrm>
            <a:off x="4383582" y="3227550"/>
            <a:ext cx="559302" cy="293204"/>
            <a:chOff x="1040897" y="2206487"/>
            <a:chExt cx="2348346" cy="29320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32FAC02-80EA-4B8D-A694-EF23D3D7025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9FB412-3728-4809-9857-56DC495FBDB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EACB13-301D-4485-B7A2-4E8C605BFBD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54461A-FCD9-4B64-A47D-4EF6ABDF0D12}"/>
              </a:ext>
            </a:extLst>
          </p:cNvPr>
          <p:cNvGrpSpPr/>
          <p:nvPr/>
        </p:nvGrpSpPr>
        <p:grpSpPr>
          <a:xfrm>
            <a:off x="5472369" y="3207353"/>
            <a:ext cx="559302" cy="293204"/>
            <a:chOff x="1040897" y="2206487"/>
            <a:chExt cx="2348346" cy="29320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8279399-752D-4B2A-9DA6-E14FB149C66F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25E75A-9023-45CE-BD07-0EA9DB34ED9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39CD9C-E04D-4A5B-9CB6-69107CF679D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B702B9-D996-4EBE-A557-B359ABE5C5B8}"/>
              </a:ext>
            </a:extLst>
          </p:cNvPr>
          <p:cNvGrpSpPr/>
          <p:nvPr/>
        </p:nvGrpSpPr>
        <p:grpSpPr>
          <a:xfrm>
            <a:off x="6689815" y="3217611"/>
            <a:ext cx="559302" cy="293204"/>
            <a:chOff x="1040897" y="2206487"/>
            <a:chExt cx="2348346" cy="2932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B2481C7-FD2F-4E80-8D2C-D3D56DC0335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BDD8B74-0DB3-498B-ACCF-C8484ADFC45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8954B8-05F2-493E-B8DF-ED7C02C4EDA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BE3A08-DC82-4259-8591-A4FFDAD59106}"/>
              </a:ext>
            </a:extLst>
          </p:cNvPr>
          <p:cNvGrpSpPr/>
          <p:nvPr/>
        </p:nvGrpSpPr>
        <p:grpSpPr>
          <a:xfrm>
            <a:off x="8852027" y="3217611"/>
            <a:ext cx="559302" cy="293204"/>
            <a:chOff x="1040897" y="2206487"/>
            <a:chExt cx="2348346" cy="29320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DE97EB-D324-4B50-A3A2-7787AF812EE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7C8F43B-ED5F-4765-AE72-989781ABE2F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31F0BA1-7184-499D-A9F3-321D72AA2C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103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3031435"/>
            <a:ext cx="10538479" cy="1043608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3583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A3427-F665-4120-8BF7-9A27A73A6D17}"/>
              </a:ext>
            </a:extLst>
          </p:cNvPr>
          <p:cNvGrpSpPr/>
          <p:nvPr/>
        </p:nvGrpSpPr>
        <p:grpSpPr>
          <a:xfrm>
            <a:off x="802357" y="2605705"/>
            <a:ext cx="5293633" cy="293204"/>
            <a:chOff x="1040897" y="2206487"/>
            <a:chExt cx="2348346" cy="2932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90D6B5-F930-4D8F-B595-DE6109A7A14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5EA79EB-ACCF-47D0-8934-7389725B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FC9A8BC-99E3-4F4F-BED9-3DF9509DDE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84AA04-3314-47B4-AD56-9E02052CFA8C}"/>
              </a:ext>
            </a:extLst>
          </p:cNvPr>
          <p:cNvGrpSpPr/>
          <p:nvPr/>
        </p:nvGrpSpPr>
        <p:grpSpPr>
          <a:xfrm>
            <a:off x="6629401" y="2605705"/>
            <a:ext cx="4760242" cy="293204"/>
            <a:chOff x="1040897" y="2206487"/>
            <a:chExt cx="2348346" cy="29320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90736-2BDC-4549-AD79-261B704E7BA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68AA07-FA51-4A65-9915-2F48AC79C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9E3AD2-ED54-46B7-A963-BF1B1B52351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5A239-D363-4BE9-9252-C93358DC703E}"/>
              </a:ext>
            </a:extLst>
          </p:cNvPr>
          <p:cNvGrpSpPr/>
          <p:nvPr/>
        </p:nvGrpSpPr>
        <p:grpSpPr>
          <a:xfrm>
            <a:off x="5888324" y="3298127"/>
            <a:ext cx="935789" cy="293204"/>
            <a:chOff x="1040897" y="2206487"/>
            <a:chExt cx="2348346" cy="29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729188-5534-48FF-AA23-DAC14B827D8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ED4BBE-2A39-43DA-A4E5-1E873E47B3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F74123-010D-4E73-8D8F-8FD2A93DD6B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4463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A3427-F665-4120-8BF7-9A27A73A6D17}"/>
              </a:ext>
            </a:extLst>
          </p:cNvPr>
          <p:cNvGrpSpPr/>
          <p:nvPr/>
        </p:nvGrpSpPr>
        <p:grpSpPr>
          <a:xfrm>
            <a:off x="802357" y="2605705"/>
            <a:ext cx="5293633" cy="293204"/>
            <a:chOff x="1040897" y="2206487"/>
            <a:chExt cx="2348346" cy="2932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90D6B5-F930-4D8F-B595-DE6109A7A14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5EA79EB-ACCF-47D0-8934-7389725B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FC9A8BC-99E3-4F4F-BED9-3DF9509DDE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84AA04-3314-47B4-AD56-9E02052CFA8C}"/>
              </a:ext>
            </a:extLst>
          </p:cNvPr>
          <p:cNvGrpSpPr/>
          <p:nvPr/>
        </p:nvGrpSpPr>
        <p:grpSpPr>
          <a:xfrm>
            <a:off x="6629401" y="2605705"/>
            <a:ext cx="4760242" cy="293204"/>
            <a:chOff x="1040897" y="2206487"/>
            <a:chExt cx="2348346" cy="29320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90736-2BDC-4549-AD79-261B704E7BA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68AA07-FA51-4A65-9915-2F48AC79C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9E3AD2-ED54-46B7-A963-BF1B1B52351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5A239-D363-4BE9-9252-C93358DC703E}"/>
              </a:ext>
            </a:extLst>
          </p:cNvPr>
          <p:cNvGrpSpPr/>
          <p:nvPr/>
        </p:nvGrpSpPr>
        <p:grpSpPr>
          <a:xfrm>
            <a:off x="5888324" y="3298127"/>
            <a:ext cx="935789" cy="293204"/>
            <a:chOff x="1040897" y="2206487"/>
            <a:chExt cx="2348346" cy="29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729188-5534-48FF-AA23-DAC14B827D8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ED4BBE-2A39-43DA-A4E5-1E873E47B3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F74123-010D-4E73-8D8F-8FD2A93DD6B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1965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3A3427-F665-4120-8BF7-9A27A73A6D17}"/>
              </a:ext>
            </a:extLst>
          </p:cNvPr>
          <p:cNvGrpSpPr/>
          <p:nvPr/>
        </p:nvGrpSpPr>
        <p:grpSpPr>
          <a:xfrm>
            <a:off x="802357" y="2605705"/>
            <a:ext cx="5293633" cy="293204"/>
            <a:chOff x="1040897" y="2206487"/>
            <a:chExt cx="2348346" cy="2932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90D6B5-F930-4D8F-B595-DE6109A7A14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5EA79EB-ACCF-47D0-8934-7389725B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FC9A8BC-99E3-4F4F-BED9-3DF9509DDE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84AA04-3314-47B4-AD56-9E02052CFA8C}"/>
              </a:ext>
            </a:extLst>
          </p:cNvPr>
          <p:cNvGrpSpPr/>
          <p:nvPr/>
        </p:nvGrpSpPr>
        <p:grpSpPr>
          <a:xfrm>
            <a:off x="6629401" y="2605705"/>
            <a:ext cx="4760242" cy="293204"/>
            <a:chOff x="1040897" y="2206487"/>
            <a:chExt cx="2348346" cy="29320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90736-2BDC-4549-AD79-261B704E7BA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68AA07-FA51-4A65-9915-2F48AC79C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9E3AD2-ED54-46B7-A963-BF1B1B52351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5A239-D363-4BE9-9252-C93358DC703E}"/>
              </a:ext>
            </a:extLst>
          </p:cNvPr>
          <p:cNvGrpSpPr/>
          <p:nvPr/>
        </p:nvGrpSpPr>
        <p:grpSpPr>
          <a:xfrm>
            <a:off x="5888324" y="3298127"/>
            <a:ext cx="935789" cy="293204"/>
            <a:chOff x="1040897" y="2206487"/>
            <a:chExt cx="2348346" cy="29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729188-5534-48FF-AA23-DAC14B827D8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ED4BBE-2A39-43DA-A4E5-1E873E47B3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F74123-010D-4E73-8D8F-8FD2A93DD6B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643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D43BE-69B7-4114-A61E-2D7EA7A97D67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8B43AF-D0F3-474F-B18B-35075F7CFC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F4BC06-6ED5-4732-863F-2A1F7378E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730594-A760-4CA7-B76F-6C5B2BBB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5BA51-FECF-4425-93A7-4514DEE346D0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CD0573-1C82-402C-B8F6-C0E8257191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A6774A-7BB5-4C37-8723-061D4E31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4B4107-30E0-4469-8124-3B265183F7A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905373-6138-49AC-81BC-A22BC4269000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319F76-A52A-4F64-83DA-966837DE87F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D1BDE8-EEEC-429E-8FFF-AE7A6B3A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CA510-4187-47A3-965D-FE1CE12300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DCB1E7-687D-4ED7-9D05-FC099B968F5B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4CDC09-42E3-47B6-98E1-531CFCC099C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A9509C-8816-49F1-9FA1-4C12B552C5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800DBF-2F82-4153-B667-09CFADD59B6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904227-A9C0-4D88-9E45-9C0E4E433801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C2908-B223-4D3D-B43C-C9002AB6024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E9886-042B-4FE6-A8F4-C89AAF3F53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898A9D-7CAF-45C4-96FE-D6AB4013420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C2C67-5D28-460A-9A14-C0A3D30D3668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E62E50-5A31-4F2F-BEFF-32F1F53B40F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3FF44E-043F-4178-AEBE-A83BF5803F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40444F-DDD4-49FE-AB6C-B6F3C3625A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B49FD0-C941-4208-803C-C441273C8EA9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7A585-4D6A-41FD-8D96-D08314B72B0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B6C926-E46F-4426-8563-6D1B72789E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7335A2-B950-416A-BE71-D2FA78C54B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118B2D-E7B1-4A75-B65D-F9FA3B0A3DCD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254AE4D-6B2C-4787-8022-80B19EDE11E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EC825C-B750-4E86-84DB-F54CC7766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77CEA4-E14F-45F3-A40F-C8494D1C2E9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CE664D-B218-4737-B4DC-0661BB69BA5D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3138F4-A376-4024-8AB8-CE64B3B08FC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65E5A8-62AA-4E47-90D1-3770936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927B3EE-F992-44C4-9EF5-5D121E9863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197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D43BE-69B7-4114-A61E-2D7EA7A97D67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8B43AF-D0F3-474F-B18B-35075F7CFC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F4BC06-6ED5-4732-863F-2A1F7378E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730594-A760-4CA7-B76F-6C5B2BBB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5BA51-FECF-4425-93A7-4514DEE346D0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CD0573-1C82-402C-B8F6-C0E8257191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A6774A-7BB5-4C37-8723-061D4E31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4B4107-30E0-4469-8124-3B265183F7A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905373-6138-49AC-81BC-A22BC4269000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319F76-A52A-4F64-83DA-966837DE87F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D1BDE8-EEEC-429E-8FFF-AE7A6B3A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CA510-4187-47A3-965D-FE1CE12300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DCB1E7-687D-4ED7-9D05-FC099B968F5B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4CDC09-42E3-47B6-98E1-531CFCC099C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A9509C-8816-49F1-9FA1-4C12B552C5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800DBF-2F82-4153-B667-09CFADD59B6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904227-A9C0-4D88-9E45-9C0E4E433801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C2908-B223-4D3D-B43C-C9002AB6024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E9886-042B-4FE6-A8F4-C89AAF3F53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898A9D-7CAF-45C4-96FE-D6AB4013420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C2C67-5D28-460A-9A14-C0A3D30D3668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E62E50-5A31-4F2F-BEFF-32F1F53B40F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3FF44E-043F-4178-AEBE-A83BF5803F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40444F-DDD4-49FE-AB6C-B6F3C3625A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B49FD0-C941-4208-803C-C441273C8EA9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7A585-4D6A-41FD-8D96-D08314B72B0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B6C926-E46F-4426-8563-6D1B72789E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7335A2-B950-416A-BE71-D2FA78C54B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118B2D-E7B1-4A75-B65D-F9FA3B0A3DCD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254AE4D-6B2C-4787-8022-80B19EDE11E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EC825C-B750-4E86-84DB-F54CC7766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77CEA4-E14F-45F3-A40F-C8494D1C2E9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CE664D-B218-4737-B4DC-0661BB69BA5D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3138F4-A376-4024-8AB8-CE64B3B08FC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65E5A8-62AA-4E47-90D1-3770936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927B3EE-F992-44C4-9EF5-5D121E9863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035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C0099-FA78-4441-8253-506CB2CA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32C2F-949D-4DC1-BDAB-D6E56AE41AC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415209"/>
            <a:ext cx="11197087" cy="4055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3200" dirty="0"/>
              <a:t>Când ai mai multe opțiuni alege pe cea mai </a:t>
            </a:r>
            <a:r>
              <a:rPr lang="en-US" sz="3200" dirty="0"/>
              <a:t>bun</a:t>
            </a:r>
            <a:r>
              <a:rPr lang="ro-RO" sz="3200" dirty="0"/>
              <a:t>ă.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/>
              <a:t>Ce înseamnă cea mai bună? </a:t>
            </a:r>
          </a:p>
          <a:p>
            <a:pPr marL="0" indent="0">
              <a:buNone/>
            </a:pPr>
            <a:r>
              <a:rPr lang="ro-RO" sz="3200" dirty="0"/>
              <a:t>După ce metrică?</a:t>
            </a:r>
          </a:p>
          <a:p>
            <a:pPr marL="0" indent="0">
              <a:buNone/>
            </a:pPr>
            <a:r>
              <a:rPr lang="ro-RO" sz="3200" dirty="0"/>
              <a:t>	Depinde de problemă</a:t>
            </a:r>
            <a:endParaRPr lang="en-US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24D48-34F6-454A-A737-03E9F790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47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D43BE-69B7-4114-A61E-2D7EA7A97D67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8B43AF-D0F3-474F-B18B-35075F7CFC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F4BC06-6ED5-4732-863F-2A1F7378E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730594-A760-4CA7-B76F-6C5B2BBB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5BA51-FECF-4425-93A7-4514DEE346D0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CD0573-1C82-402C-B8F6-C0E8257191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A6774A-7BB5-4C37-8723-061D4E31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4B4107-30E0-4469-8124-3B265183F7A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905373-6138-49AC-81BC-A22BC4269000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319F76-A52A-4F64-83DA-966837DE87F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D1BDE8-EEEC-429E-8FFF-AE7A6B3A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CA510-4187-47A3-965D-FE1CE12300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DCB1E7-687D-4ED7-9D05-FC099B968F5B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4CDC09-42E3-47B6-98E1-531CFCC099C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A9509C-8816-49F1-9FA1-4C12B552C5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800DBF-2F82-4153-B667-09CFADD59B6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904227-A9C0-4D88-9E45-9C0E4E433801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C2908-B223-4D3D-B43C-C9002AB6024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E9886-042B-4FE6-A8F4-C89AAF3F53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898A9D-7CAF-45C4-96FE-D6AB4013420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C2C67-5D28-460A-9A14-C0A3D30D3668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E62E50-5A31-4F2F-BEFF-32F1F53B40F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3FF44E-043F-4178-AEBE-A83BF5803F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40444F-DDD4-49FE-AB6C-B6F3C3625A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B49FD0-C941-4208-803C-C441273C8EA9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7A585-4D6A-41FD-8D96-D08314B72B0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B6C926-E46F-4426-8563-6D1B72789E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7335A2-B950-416A-BE71-D2FA78C54B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118B2D-E7B1-4A75-B65D-F9FA3B0A3DCD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254AE4D-6B2C-4787-8022-80B19EDE11E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EC825C-B750-4E86-84DB-F54CC7766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77CEA4-E14F-45F3-A40F-C8494D1C2E9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CE664D-B218-4737-B4DC-0661BB69BA5D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3138F4-A376-4024-8AB8-CE64B3B08FC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65E5A8-62AA-4E47-90D1-3770936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927B3EE-F992-44C4-9EF5-5D121E9863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3101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D43BE-69B7-4114-A61E-2D7EA7A97D67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8B43AF-D0F3-474F-B18B-35075F7CFC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F4BC06-6ED5-4732-863F-2A1F7378E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730594-A760-4CA7-B76F-6C5B2BBB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5BA51-FECF-4425-93A7-4514DEE346D0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CD0573-1C82-402C-B8F6-C0E8257191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A6774A-7BB5-4C37-8723-061D4E31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4B4107-30E0-4469-8124-3B265183F7A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905373-6138-49AC-81BC-A22BC4269000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319F76-A52A-4F64-83DA-966837DE87F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D1BDE8-EEEC-429E-8FFF-AE7A6B3A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CA510-4187-47A3-965D-FE1CE12300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DCB1E7-687D-4ED7-9D05-FC099B968F5B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4CDC09-42E3-47B6-98E1-531CFCC099C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A9509C-8816-49F1-9FA1-4C12B552C5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800DBF-2F82-4153-B667-09CFADD59B6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904227-A9C0-4D88-9E45-9C0E4E433801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C2908-B223-4D3D-B43C-C9002AB6024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E9886-042B-4FE6-A8F4-C89AAF3F53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898A9D-7CAF-45C4-96FE-D6AB4013420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C2C67-5D28-460A-9A14-C0A3D30D3668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E62E50-5A31-4F2F-BEFF-32F1F53B40F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3FF44E-043F-4178-AEBE-A83BF5803F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40444F-DDD4-49FE-AB6C-B6F3C3625A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B49FD0-C941-4208-803C-C441273C8EA9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7A585-4D6A-41FD-8D96-D08314B72B0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B6C926-E46F-4426-8563-6D1B72789E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7335A2-B950-416A-BE71-D2FA78C54B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118B2D-E7B1-4A75-B65D-F9FA3B0A3DCD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254AE4D-6B2C-4787-8022-80B19EDE11E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EC825C-B750-4E86-84DB-F54CC7766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77CEA4-E14F-45F3-A40F-C8494D1C2E9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CE664D-B218-4737-B4DC-0661BB69BA5D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3138F4-A376-4024-8AB8-CE64B3B08FC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65E5A8-62AA-4E47-90D1-3770936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927B3EE-F992-44C4-9EF5-5D121E9863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630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D43BE-69B7-4114-A61E-2D7EA7A97D67}"/>
              </a:ext>
            </a:extLst>
          </p:cNvPr>
          <p:cNvGrpSpPr/>
          <p:nvPr/>
        </p:nvGrpSpPr>
        <p:grpSpPr>
          <a:xfrm>
            <a:off x="1040897" y="2784610"/>
            <a:ext cx="1791756" cy="293204"/>
            <a:chOff x="1040897" y="2206487"/>
            <a:chExt cx="2348346" cy="2932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8B43AF-D0F3-474F-B18B-35075F7CFCD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6F4BC06-6ED5-4732-863F-2A1F7378E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730594-A760-4CA7-B76F-6C5B2BBB1CF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E5BA51-FECF-4425-93A7-4514DEE346D0}"/>
              </a:ext>
            </a:extLst>
          </p:cNvPr>
          <p:cNvGrpSpPr/>
          <p:nvPr/>
        </p:nvGrpSpPr>
        <p:grpSpPr>
          <a:xfrm>
            <a:off x="3426288" y="2784610"/>
            <a:ext cx="1791756" cy="293204"/>
            <a:chOff x="1040897" y="2206487"/>
            <a:chExt cx="2348346" cy="2932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CD0573-1C82-402C-B8F6-C0E8257191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A6774A-7BB5-4C37-8723-061D4E310A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4B4107-30E0-4469-8124-3B265183F7A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905373-6138-49AC-81BC-A22BC4269000}"/>
              </a:ext>
            </a:extLst>
          </p:cNvPr>
          <p:cNvGrpSpPr/>
          <p:nvPr/>
        </p:nvGrpSpPr>
        <p:grpSpPr>
          <a:xfrm>
            <a:off x="6020402" y="2784610"/>
            <a:ext cx="1791756" cy="293204"/>
            <a:chOff x="1040897" y="2206487"/>
            <a:chExt cx="2348346" cy="2932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319F76-A52A-4F64-83DA-966837DE87F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D1BDE8-EEEC-429E-8FFF-AE7A6B3A2A9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DCA510-4187-47A3-965D-FE1CE12300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DCB1E7-687D-4ED7-9D05-FC099B968F5B}"/>
              </a:ext>
            </a:extLst>
          </p:cNvPr>
          <p:cNvGrpSpPr/>
          <p:nvPr/>
        </p:nvGrpSpPr>
        <p:grpSpPr>
          <a:xfrm>
            <a:off x="8570843" y="2784610"/>
            <a:ext cx="1791756" cy="293204"/>
            <a:chOff x="1040897" y="2206487"/>
            <a:chExt cx="2348346" cy="293204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4CDC09-42E3-47B6-98E1-531CFCC099C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A9509C-8816-49F1-9FA1-4C12B552C5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800DBF-2F82-4153-B667-09CFADD59B6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904227-A9C0-4D88-9E45-9C0E4E433801}"/>
              </a:ext>
            </a:extLst>
          </p:cNvPr>
          <p:cNvGrpSpPr/>
          <p:nvPr/>
        </p:nvGrpSpPr>
        <p:grpSpPr>
          <a:xfrm>
            <a:off x="2144140" y="3354447"/>
            <a:ext cx="1791756" cy="293204"/>
            <a:chOff x="1040897" y="2206487"/>
            <a:chExt cx="2348346" cy="29320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08C2908-B223-4D3D-B43C-C9002AB6024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1E9886-042B-4FE6-A8F4-C89AAF3F537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898A9D-7CAF-45C4-96FE-D6AB4013420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C2C67-5D28-460A-9A14-C0A3D30D3668}"/>
              </a:ext>
            </a:extLst>
          </p:cNvPr>
          <p:cNvGrpSpPr/>
          <p:nvPr/>
        </p:nvGrpSpPr>
        <p:grpSpPr>
          <a:xfrm>
            <a:off x="4698497" y="3349478"/>
            <a:ext cx="179175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E62E50-5A31-4F2F-BEFF-32F1F53B40F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03FF44E-043F-4178-AEBE-A83BF5803FD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40444F-DDD4-49FE-AB6C-B6F3C3625A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B49FD0-C941-4208-803C-C441273C8EA9}"/>
              </a:ext>
            </a:extLst>
          </p:cNvPr>
          <p:cNvGrpSpPr/>
          <p:nvPr/>
        </p:nvGrpSpPr>
        <p:grpSpPr>
          <a:xfrm>
            <a:off x="7280714" y="3349478"/>
            <a:ext cx="1791756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97A585-4D6A-41FD-8D96-D08314B72B0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B6C926-E46F-4426-8563-6D1B72789EF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C7335A2-B950-416A-BE71-D2FA78C54B2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2118B2D-E7B1-4A75-B65D-F9FA3B0A3DCD}"/>
              </a:ext>
            </a:extLst>
          </p:cNvPr>
          <p:cNvGrpSpPr/>
          <p:nvPr/>
        </p:nvGrpSpPr>
        <p:grpSpPr>
          <a:xfrm>
            <a:off x="2144140" y="3991843"/>
            <a:ext cx="179175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254AE4D-6B2C-4787-8022-80B19EDE11E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EC825C-B750-4E86-84DB-F54CC77666D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77CEA4-E14F-45F3-A40F-C8494D1C2E9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CE664D-B218-4737-B4DC-0661BB69BA5D}"/>
              </a:ext>
            </a:extLst>
          </p:cNvPr>
          <p:cNvGrpSpPr/>
          <p:nvPr/>
        </p:nvGrpSpPr>
        <p:grpSpPr>
          <a:xfrm>
            <a:off x="7280714" y="3958338"/>
            <a:ext cx="179175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73138F4-A376-4024-8AB8-CE64B3B08FC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65E5A8-62AA-4E47-90D1-377093678FC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927B3EE-F992-44C4-9EF5-5D121E9863D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689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7A0F78-9F29-4114-A344-BB10176CA33B}"/>
              </a:ext>
            </a:extLst>
          </p:cNvPr>
          <p:cNvGrpSpPr/>
          <p:nvPr/>
        </p:nvGrpSpPr>
        <p:grpSpPr>
          <a:xfrm>
            <a:off x="1040897" y="2784610"/>
            <a:ext cx="9554216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6148C6-9D8A-4DCF-AA31-ED484A7E252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A927AE-6554-467A-8B55-E8EEEEE6D4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5E94F9-8447-455A-B5EA-893C66B5741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5F26C10-EA50-4FB9-B9D1-4F6FCC892007}"/>
              </a:ext>
            </a:extLst>
          </p:cNvPr>
          <p:cNvGrpSpPr/>
          <p:nvPr/>
        </p:nvGrpSpPr>
        <p:grpSpPr>
          <a:xfrm>
            <a:off x="1313393" y="3214806"/>
            <a:ext cx="559302" cy="293204"/>
            <a:chOff x="1040897" y="2206487"/>
            <a:chExt cx="2348346" cy="29320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9ED5EF-3BCA-447E-8564-324C32B7F38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494055-5054-417B-B2D9-ED4B01003C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816131C-A472-4BFC-90A2-09601D014AB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DE43E1-31FF-4363-BC4A-D649D95EC3CA}"/>
              </a:ext>
            </a:extLst>
          </p:cNvPr>
          <p:cNvGrpSpPr/>
          <p:nvPr/>
        </p:nvGrpSpPr>
        <p:grpSpPr>
          <a:xfrm>
            <a:off x="2326182" y="3212322"/>
            <a:ext cx="559302" cy="293204"/>
            <a:chOff x="1040897" y="2206487"/>
            <a:chExt cx="2348346" cy="29320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31BF3B-5617-4A9E-8624-F1FEC98C5A0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1EBCA6-6AB7-4821-A8C3-F4E6AE6600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148936-D7F5-4A2C-BE8C-9634A55206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F96179-7C19-4464-91B9-D44350C7B7F6}"/>
              </a:ext>
            </a:extLst>
          </p:cNvPr>
          <p:cNvGrpSpPr/>
          <p:nvPr/>
        </p:nvGrpSpPr>
        <p:grpSpPr>
          <a:xfrm>
            <a:off x="3339974" y="3217611"/>
            <a:ext cx="559302" cy="293204"/>
            <a:chOff x="1040897" y="2206487"/>
            <a:chExt cx="2348346" cy="2932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E4588A-B187-4FFC-BEBF-D61C24CBFF4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1BB6C5-87FB-482C-92F0-3893F78749F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3FD0279-EA83-4DC7-9DA6-F8F74DD526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F55286-57ED-4585-929D-2072D7DE0C35}"/>
              </a:ext>
            </a:extLst>
          </p:cNvPr>
          <p:cNvGrpSpPr/>
          <p:nvPr/>
        </p:nvGrpSpPr>
        <p:grpSpPr>
          <a:xfrm>
            <a:off x="4383582" y="3227550"/>
            <a:ext cx="559302" cy="293204"/>
            <a:chOff x="1040897" y="2206487"/>
            <a:chExt cx="2348346" cy="2932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D4D78E-5FE8-4695-9D5B-62A0CE72B29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88C6AC-DA2D-43E7-BC43-58AEC1A3D86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C6DAEA-421F-468B-9A53-95D63E0C79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B98CE2E-A02C-43E3-AA98-C2CB7DDE3829}"/>
              </a:ext>
            </a:extLst>
          </p:cNvPr>
          <p:cNvGrpSpPr/>
          <p:nvPr/>
        </p:nvGrpSpPr>
        <p:grpSpPr>
          <a:xfrm>
            <a:off x="5472369" y="3207353"/>
            <a:ext cx="559302" cy="293204"/>
            <a:chOff x="1040897" y="2206487"/>
            <a:chExt cx="2348346" cy="2932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DAAAA5-4000-45D5-A865-9275ECFCE71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6195EE5-A712-4313-840C-94C38E7ECE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2ED63F3-41E0-432E-8069-144E29BE2C1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871B7A-0D88-4E3F-B10A-6B637D406AF3}"/>
              </a:ext>
            </a:extLst>
          </p:cNvPr>
          <p:cNvGrpSpPr/>
          <p:nvPr/>
        </p:nvGrpSpPr>
        <p:grpSpPr>
          <a:xfrm>
            <a:off x="6689815" y="3217611"/>
            <a:ext cx="559302" cy="293204"/>
            <a:chOff x="1040897" y="2206487"/>
            <a:chExt cx="2348346" cy="29320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9A887F-3E21-4835-9A27-49118CC2EB0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BF70A74-C355-493D-BE95-3F2AD78B7E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C7A39A-3453-4FDC-BFFE-2943AFE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AC7547-3D88-43DA-AD17-92753F8A40E8}"/>
              </a:ext>
            </a:extLst>
          </p:cNvPr>
          <p:cNvGrpSpPr/>
          <p:nvPr/>
        </p:nvGrpSpPr>
        <p:grpSpPr>
          <a:xfrm>
            <a:off x="8852027" y="3217611"/>
            <a:ext cx="559302" cy="293204"/>
            <a:chOff x="1040897" y="2206487"/>
            <a:chExt cx="2348346" cy="2932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16A586-3DFC-4D74-B9E4-A55051EEB5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F65ED-F874-4A01-89F4-FF179B692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DACE746-330E-46E2-9633-16AEE8C9153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992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7A0F78-9F29-4114-A344-BB10176CA33B}"/>
              </a:ext>
            </a:extLst>
          </p:cNvPr>
          <p:cNvGrpSpPr/>
          <p:nvPr/>
        </p:nvGrpSpPr>
        <p:grpSpPr>
          <a:xfrm>
            <a:off x="1040897" y="2784610"/>
            <a:ext cx="9554216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6148C6-9D8A-4DCF-AA31-ED484A7E252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A927AE-6554-467A-8B55-E8EEEEE6D4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5E94F9-8447-455A-B5EA-893C66B5741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5F26C10-EA50-4FB9-B9D1-4F6FCC892007}"/>
              </a:ext>
            </a:extLst>
          </p:cNvPr>
          <p:cNvGrpSpPr/>
          <p:nvPr/>
        </p:nvGrpSpPr>
        <p:grpSpPr>
          <a:xfrm>
            <a:off x="1313393" y="3214806"/>
            <a:ext cx="559302" cy="293204"/>
            <a:chOff x="1040897" y="2206487"/>
            <a:chExt cx="2348346" cy="29320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9ED5EF-3BCA-447E-8564-324C32B7F38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494055-5054-417B-B2D9-ED4B01003C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816131C-A472-4BFC-90A2-09601D014AB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DE43E1-31FF-4363-BC4A-D649D95EC3CA}"/>
              </a:ext>
            </a:extLst>
          </p:cNvPr>
          <p:cNvGrpSpPr/>
          <p:nvPr/>
        </p:nvGrpSpPr>
        <p:grpSpPr>
          <a:xfrm>
            <a:off x="2326182" y="3212322"/>
            <a:ext cx="559302" cy="293204"/>
            <a:chOff x="1040897" y="2206487"/>
            <a:chExt cx="2348346" cy="29320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31BF3B-5617-4A9E-8624-F1FEC98C5A0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1EBCA6-6AB7-4821-A8C3-F4E6AE6600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148936-D7F5-4A2C-BE8C-9634A55206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F96179-7C19-4464-91B9-D44350C7B7F6}"/>
              </a:ext>
            </a:extLst>
          </p:cNvPr>
          <p:cNvGrpSpPr/>
          <p:nvPr/>
        </p:nvGrpSpPr>
        <p:grpSpPr>
          <a:xfrm>
            <a:off x="3339974" y="3217611"/>
            <a:ext cx="559302" cy="293204"/>
            <a:chOff x="1040897" y="2206487"/>
            <a:chExt cx="2348346" cy="2932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E4588A-B187-4FFC-BEBF-D61C24CBFF4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1BB6C5-87FB-482C-92F0-3893F78749F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3FD0279-EA83-4DC7-9DA6-F8F74DD526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F55286-57ED-4585-929D-2072D7DE0C35}"/>
              </a:ext>
            </a:extLst>
          </p:cNvPr>
          <p:cNvGrpSpPr/>
          <p:nvPr/>
        </p:nvGrpSpPr>
        <p:grpSpPr>
          <a:xfrm>
            <a:off x="4383582" y="3227550"/>
            <a:ext cx="559302" cy="293204"/>
            <a:chOff x="1040897" y="2206487"/>
            <a:chExt cx="2348346" cy="2932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D4D78E-5FE8-4695-9D5B-62A0CE72B29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88C6AC-DA2D-43E7-BC43-58AEC1A3D86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C6DAEA-421F-468B-9A53-95D63E0C79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B98CE2E-A02C-43E3-AA98-C2CB7DDE3829}"/>
              </a:ext>
            </a:extLst>
          </p:cNvPr>
          <p:cNvGrpSpPr/>
          <p:nvPr/>
        </p:nvGrpSpPr>
        <p:grpSpPr>
          <a:xfrm>
            <a:off x="5472369" y="3207353"/>
            <a:ext cx="559302" cy="293204"/>
            <a:chOff x="1040897" y="2206487"/>
            <a:chExt cx="2348346" cy="2932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DAAAA5-4000-45D5-A865-9275ECFCE71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6195EE5-A712-4313-840C-94C38E7ECE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2ED63F3-41E0-432E-8069-144E29BE2C1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871B7A-0D88-4E3F-B10A-6B637D406AF3}"/>
              </a:ext>
            </a:extLst>
          </p:cNvPr>
          <p:cNvGrpSpPr/>
          <p:nvPr/>
        </p:nvGrpSpPr>
        <p:grpSpPr>
          <a:xfrm>
            <a:off x="6689815" y="3217611"/>
            <a:ext cx="559302" cy="293204"/>
            <a:chOff x="1040897" y="2206487"/>
            <a:chExt cx="2348346" cy="29320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9A887F-3E21-4835-9A27-49118CC2EB0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BF70A74-C355-493D-BE95-3F2AD78B7E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C7A39A-3453-4FDC-BFFE-2943AFE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AC7547-3D88-43DA-AD17-92753F8A40E8}"/>
              </a:ext>
            </a:extLst>
          </p:cNvPr>
          <p:cNvGrpSpPr/>
          <p:nvPr/>
        </p:nvGrpSpPr>
        <p:grpSpPr>
          <a:xfrm>
            <a:off x="8852027" y="3217611"/>
            <a:ext cx="559302" cy="293204"/>
            <a:chOff x="1040897" y="2206487"/>
            <a:chExt cx="2348346" cy="2932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16A586-3DFC-4D74-B9E4-A55051EEB5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F65ED-F874-4A01-89F4-FF179B692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DACE746-330E-46E2-9633-16AEE8C9153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6414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7A0F78-9F29-4114-A344-BB10176CA33B}"/>
              </a:ext>
            </a:extLst>
          </p:cNvPr>
          <p:cNvGrpSpPr/>
          <p:nvPr/>
        </p:nvGrpSpPr>
        <p:grpSpPr>
          <a:xfrm>
            <a:off x="1040897" y="2784610"/>
            <a:ext cx="9554216" cy="293204"/>
            <a:chOff x="1040897" y="2206487"/>
            <a:chExt cx="2348346" cy="2932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6148C6-9D8A-4DCF-AA31-ED484A7E252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A927AE-6554-467A-8B55-E8EEEEE6D4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35E94F9-8447-455A-B5EA-893C66B5741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5F26C10-EA50-4FB9-B9D1-4F6FCC892007}"/>
              </a:ext>
            </a:extLst>
          </p:cNvPr>
          <p:cNvGrpSpPr/>
          <p:nvPr/>
        </p:nvGrpSpPr>
        <p:grpSpPr>
          <a:xfrm>
            <a:off x="1313393" y="3214806"/>
            <a:ext cx="559302" cy="293204"/>
            <a:chOff x="1040897" y="2206487"/>
            <a:chExt cx="2348346" cy="293204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9ED5EF-3BCA-447E-8564-324C32B7F38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494055-5054-417B-B2D9-ED4B01003C64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816131C-A472-4BFC-90A2-09601D014AB1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DE43E1-31FF-4363-BC4A-D649D95EC3CA}"/>
              </a:ext>
            </a:extLst>
          </p:cNvPr>
          <p:cNvGrpSpPr/>
          <p:nvPr/>
        </p:nvGrpSpPr>
        <p:grpSpPr>
          <a:xfrm>
            <a:off x="2326182" y="3212322"/>
            <a:ext cx="559302" cy="293204"/>
            <a:chOff x="1040897" y="2206487"/>
            <a:chExt cx="2348346" cy="29320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31BF3B-5617-4A9E-8624-F1FEC98C5A0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1EBCA6-6AB7-4821-A8C3-F4E6AE66003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148936-D7F5-4A2C-BE8C-9634A552066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F96179-7C19-4464-91B9-D44350C7B7F6}"/>
              </a:ext>
            </a:extLst>
          </p:cNvPr>
          <p:cNvGrpSpPr/>
          <p:nvPr/>
        </p:nvGrpSpPr>
        <p:grpSpPr>
          <a:xfrm>
            <a:off x="3339974" y="3217611"/>
            <a:ext cx="559302" cy="293204"/>
            <a:chOff x="1040897" y="2206487"/>
            <a:chExt cx="2348346" cy="2932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E4588A-B187-4FFC-BEBF-D61C24CBFF45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31BB6C5-87FB-482C-92F0-3893F78749F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3FD0279-EA83-4DC7-9DA6-F8F74DD526FC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F55286-57ED-4585-929D-2072D7DE0C35}"/>
              </a:ext>
            </a:extLst>
          </p:cNvPr>
          <p:cNvGrpSpPr/>
          <p:nvPr/>
        </p:nvGrpSpPr>
        <p:grpSpPr>
          <a:xfrm>
            <a:off x="4383582" y="3227550"/>
            <a:ext cx="559302" cy="293204"/>
            <a:chOff x="1040897" y="2206487"/>
            <a:chExt cx="2348346" cy="2932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D4D78E-5FE8-4695-9D5B-62A0CE72B29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88C6AC-DA2D-43E7-BC43-58AEC1A3D86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C6DAEA-421F-468B-9A53-95D63E0C79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B98CE2E-A02C-43E3-AA98-C2CB7DDE3829}"/>
              </a:ext>
            </a:extLst>
          </p:cNvPr>
          <p:cNvGrpSpPr/>
          <p:nvPr/>
        </p:nvGrpSpPr>
        <p:grpSpPr>
          <a:xfrm>
            <a:off x="5472369" y="3207353"/>
            <a:ext cx="559302" cy="293204"/>
            <a:chOff x="1040897" y="2206487"/>
            <a:chExt cx="2348346" cy="2932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DAAAA5-4000-45D5-A865-9275ECFCE71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6195EE5-A712-4313-840C-94C38E7ECE1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2ED63F3-41E0-432E-8069-144E29BE2C1E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E871B7A-0D88-4E3F-B10A-6B637D406AF3}"/>
              </a:ext>
            </a:extLst>
          </p:cNvPr>
          <p:cNvGrpSpPr/>
          <p:nvPr/>
        </p:nvGrpSpPr>
        <p:grpSpPr>
          <a:xfrm>
            <a:off x="6689815" y="3217611"/>
            <a:ext cx="559302" cy="293204"/>
            <a:chOff x="1040897" y="2206487"/>
            <a:chExt cx="2348346" cy="29320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9A887F-3E21-4835-9A27-49118CC2EB0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BF70A74-C355-493D-BE95-3F2AD78B7EF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6C7A39A-3453-4FDC-BFFE-2943AFE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AC7547-3D88-43DA-AD17-92753F8A40E8}"/>
              </a:ext>
            </a:extLst>
          </p:cNvPr>
          <p:cNvGrpSpPr/>
          <p:nvPr/>
        </p:nvGrpSpPr>
        <p:grpSpPr>
          <a:xfrm>
            <a:off x="8852027" y="3217611"/>
            <a:ext cx="559302" cy="293204"/>
            <a:chOff x="1040897" y="2206487"/>
            <a:chExt cx="2348346" cy="2932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716A586-3DFC-4D74-B9E4-A55051EEB5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0F65ED-F874-4A01-89F4-FF179B692D61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DACE746-330E-46E2-9633-16AEE8C91536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4032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2469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774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446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42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DBF36-F3E9-494E-AE6C-E5707D8D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BC5C0-3776-471C-9001-0D41E4C4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78B0E-07DC-40B8-9A5C-F83DAE7BACD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9289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29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070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03C28E-D21D-4B5A-B946-F3B595CE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E37CE-C38B-42AE-B945-0EB3EA06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5B187-6FBE-4BBB-A080-1CCEC44FC7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33061" y="1222513"/>
            <a:ext cx="10538479" cy="629820"/>
          </a:xfrm>
        </p:spPr>
        <p:txBody>
          <a:bodyPr/>
          <a:lstStyle/>
          <a:p>
            <a:pPr marL="0" indent="0">
              <a:buNone/>
            </a:pPr>
            <a:r>
              <a:rPr lang="ro-RO" sz="2800" dirty="0"/>
              <a:t>Alegem intervalele cu cea mai mică valoare de oprire (dreapta)</a:t>
            </a:r>
          </a:p>
          <a:p>
            <a:endParaRPr lang="ro-RO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B381E0-167F-4D82-922D-D66779B8E5F3}"/>
              </a:ext>
            </a:extLst>
          </p:cNvPr>
          <p:cNvGrpSpPr/>
          <p:nvPr/>
        </p:nvGrpSpPr>
        <p:grpSpPr>
          <a:xfrm>
            <a:off x="802358" y="2605705"/>
            <a:ext cx="2348346" cy="293204"/>
            <a:chOff x="1040897" y="2206487"/>
            <a:chExt cx="2348346" cy="29320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63ED3-3EA4-4593-81A1-7853711F670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F7D8D4-85C5-4816-B095-04540D224C9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B749D86-9511-40BE-A7B4-3D25E85204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A123B6-6462-45F4-8304-83D57DDC1024}"/>
              </a:ext>
            </a:extLst>
          </p:cNvPr>
          <p:cNvGrpSpPr/>
          <p:nvPr/>
        </p:nvGrpSpPr>
        <p:grpSpPr>
          <a:xfrm>
            <a:off x="2564596" y="3147023"/>
            <a:ext cx="1172215" cy="293204"/>
            <a:chOff x="1040897" y="2206487"/>
            <a:chExt cx="2348346" cy="29320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844425-5974-4946-8200-830CDE227B8E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7EA8A7-B83E-4B0C-A1C7-5DEF8B29B7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053002-9623-4E4E-93C5-3E2102FECBD4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BDC249-7D17-4010-AA34-FB527C0774B8}"/>
              </a:ext>
            </a:extLst>
          </p:cNvPr>
          <p:cNvGrpSpPr/>
          <p:nvPr/>
        </p:nvGrpSpPr>
        <p:grpSpPr>
          <a:xfrm>
            <a:off x="3569050" y="2607826"/>
            <a:ext cx="2348346" cy="293204"/>
            <a:chOff x="1040897" y="2206487"/>
            <a:chExt cx="2348346" cy="29320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FEC320-398D-4C99-846B-8A5B988BB2F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EF5F98-A6C3-43D6-BD24-7C9EBC87F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147CAC-C41A-4218-9AF5-C99BFB539FE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481818-B711-414B-BA1A-BC722A4586FF}"/>
              </a:ext>
            </a:extLst>
          </p:cNvPr>
          <p:cNvGrpSpPr/>
          <p:nvPr/>
        </p:nvGrpSpPr>
        <p:grpSpPr>
          <a:xfrm>
            <a:off x="1220704" y="3714829"/>
            <a:ext cx="2348346" cy="293204"/>
            <a:chOff x="1040897" y="2206487"/>
            <a:chExt cx="2348346" cy="29320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B3DE05-2AE2-4FF8-B263-FD44CB52C6E6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06E511-A52F-4794-8503-4D593132FEF3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48F4D1-369F-429B-8323-CB217F4A3B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3FA9FA2-3EEF-4E24-91EC-AB48708870B5}"/>
              </a:ext>
            </a:extLst>
          </p:cNvPr>
          <p:cNvGrpSpPr/>
          <p:nvPr/>
        </p:nvGrpSpPr>
        <p:grpSpPr>
          <a:xfrm>
            <a:off x="4542784" y="3142054"/>
            <a:ext cx="2348346" cy="293204"/>
            <a:chOff x="1040897" y="2206487"/>
            <a:chExt cx="2348346" cy="293204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391A44-0EF4-4602-8795-45815CC85BB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4F6EC51-F169-49DF-B1AE-4F1A7B1B9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E998538-9CE1-41F0-AAE0-1096A09E69D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228151-F9AD-4217-8F0A-3883DA472FEE}"/>
              </a:ext>
            </a:extLst>
          </p:cNvPr>
          <p:cNvGrpSpPr/>
          <p:nvPr/>
        </p:nvGrpSpPr>
        <p:grpSpPr>
          <a:xfrm>
            <a:off x="6335741" y="2600736"/>
            <a:ext cx="2348346" cy="293204"/>
            <a:chOff x="1040897" y="2206487"/>
            <a:chExt cx="2348346" cy="293204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532E56-627F-43DE-957A-27EC1EDC2178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BC6FFE-88B6-415A-B130-7FCE8691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AC1ACB0-FE60-44B8-9234-EF675CB4A0E2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651DD5-DE55-45AD-87F1-EB8DBCF39837}"/>
              </a:ext>
            </a:extLst>
          </p:cNvPr>
          <p:cNvGrpSpPr/>
          <p:nvPr/>
        </p:nvGrpSpPr>
        <p:grpSpPr>
          <a:xfrm>
            <a:off x="4165097" y="3712344"/>
            <a:ext cx="1331242" cy="293204"/>
            <a:chOff x="1040897" y="2206487"/>
            <a:chExt cx="2348346" cy="293204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D8F0A7-CCBB-424E-9831-3F875F89783A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EBD582-1B6C-479E-8CA6-C2E71DECED1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E9BC8D5-44B1-4B76-B1BA-4476AED19FFF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B93A2C-CCA4-45A7-938C-42B95F557118}"/>
              </a:ext>
            </a:extLst>
          </p:cNvPr>
          <p:cNvGrpSpPr/>
          <p:nvPr/>
        </p:nvGrpSpPr>
        <p:grpSpPr>
          <a:xfrm>
            <a:off x="5935317" y="3720528"/>
            <a:ext cx="1488309" cy="293204"/>
            <a:chOff x="1040897" y="2206487"/>
            <a:chExt cx="2348346" cy="29320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CE876AE-02D3-412E-B8EC-918AC80FE1CC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C731895-F981-4082-AE0B-2ECB6C62721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D3F6B2-7302-4E3B-ADDD-47E8F8FC96BD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EDB40A2-9A1F-414E-9A8E-ADCCF8EC23CC}"/>
              </a:ext>
            </a:extLst>
          </p:cNvPr>
          <p:cNvGrpSpPr/>
          <p:nvPr/>
        </p:nvGrpSpPr>
        <p:grpSpPr>
          <a:xfrm>
            <a:off x="4542784" y="4139635"/>
            <a:ext cx="2348346" cy="293204"/>
            <a:chOff x="1040897" y="2206487"/>
            <a:chExt cx="2348346" cy="29320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32FADE-04D1-4FC6-8BDF-3736CA96C61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95C8B-01F8-44A8-81A6-72561F8680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09FDCA-0F78-47DB-9598-735B952A6CB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85E0553-5970-44C3-8835-7CDEFC702D31}"/>
              </a:ext>
            </a:extLst>
          </p:cNvPr>
          <p:cNvGrpSpPr/>
          <p:nvPr/>
        </p:nvGrpSpPr>
        <p:grpSpPr>
          <a:xfrm>
            <a:off x="9084656" y="2607826"/>
            <a:ext cx="2348346" cy="293204"/>
            <a:chOff x="1040897" y="2206487"/>
            <a:chExt cx="2348346" cy="29320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D8BC67D-16AA-4415-91EF-64526EECFBB2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8737AAA-8627-43CC-8A78-EA986D90FC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9B28B29-2693-4D83-9A20-CDC8D267F7D7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1D48BFB-B7FA-4569-8AC9-7164CBBCCC0D}"/>
              </a:ext>
            </a:extLst>
          </p:cNvPr>
          <p:cNvGrpSpPr/>
          <p:nvPr/>
        </p:nvGrpSpPr>
        <p:grpSpPr>
          <a:xfrm>
            <a:off x="7509914" y="3137085"/>
            <a:ext cx="2348346" cy="293204"/>
            <a:chOff x="1040897" y="2206487"/>
            <a:chExt cx="2348346" cy="293204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9F16A1F-18F2-4E34-B99A-84D3154449E7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BCD3987-1B0A-44E8-9C0D-27351C74497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ED3072D-9FB6-4C18-9BDB-277ACB4A6D03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A43202F-7484-4E85-9FB4-349B0FF6C369}"/>
              </a:ext>
            </a:extLst>
          </p:cNvPr>
          <p:cNvGrpSpPr/>
          <p:nvPr/>
        </p:nvGrpSpPr>
        <p:grpSpPr>
          <a:xfrm>
            <a:off x="7737614" y="4146724"/>
            <a:ext cx="327688" cy="293204"/>
            <a:chOff x="1040897" y="2206487"/>
            <a:chExt cx="2348346" cy="29320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5D8344-801F-44EC-9735-9F8A0E6AE724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EE8D39D-C89A-4FEE-981D-92C92C8CA848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68CE99E-7735-497C-A961-82E891FD69D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0672E71-58A8-4916-9CDA-733801118788}"/>
              </a:ext>
            </a:extLst>
          </p:cNvPr>
          <p:cNvGrpSpPr/>
          <p:nvPr/>
        </p:nvGrpSpPr>
        <p:grpSpPr>
          <a:xfrm>
            <a:off x="2668657" y="4146724"/>
            <a:ext cx="327688" cy="293204"/>
            <a:chOff x="1040897" y="2206487"/>
            <a:chExt cx="2348346" cy="29320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68C5B7-D0D0-4FB1-8B20-83733CB1E6C9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6E08AB2-FD0E-4949-8C5A-307678F7D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0F97D1-4B50-41D9-B522-757F7DB88C0B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9725A2A-469F-441B-B393-A7428C5FD203}"/>
              </a:ext>
            </a:extLst>
          </p:cNvPr>
          <p:cNvGrpSpPr/>
          <p:nvPr/>
        </p:nvGrpSpPr>
        <p:grpSpPr>
          <a:xfrm>
            <a:off x="9137222" y="3714829"/>
            <a:ext cx="327688" cy="293204"/>
            <a:chOff x="1040897" y="2206487"/>
            <a:chExt cx="2348346" cy="29320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AB6418-8BC8-4E09-9FA7-5CED2ECAC683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D8FC565-AB3B-4260-A40D-D7F0D57DF08D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AA66AF0-7F4B-4777-92CB-7A9438D4976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0DFD436-4B31-41E3-9328-A7879B025573}"/>
              </a:ext>
            </a:extLst>
          </p:cNvPr>
          <p:cNvGrpSpPr/>
          <p:nvPr/>
        </p:nvGrpSpPr>
        <p:grpSpPr>
          <a:xfrm>
            <a:off x="10040331" y="3720161"/>
            <a:ext cx="327688" cy="293204"/>
            <a:chOff x="1040897" y="2206487"/>
            <a:chExt cx="2348346" cy="29320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F8CC1D-56C9-4DB4-860B-BC54D96B733B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A94D2C-2F06-4497-BEFE-F42D61A0327C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BF9B716-9810-43E8-AECD-FE12139649F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70BD605-7EF4-4CAD-A158-6397301731E4}"/>
              </a:ext>
            </a:extLst>
          </p:cNvPr>
          <p:cNvGrpSpPr/>
          <p:nvPr/>
        </p:nvGrpSpPr>
        <p:grpSpPr>
          <a:xfrm>
            <a:off x="10850818" y="3719798"/>
            <a:ext cx="327688" cy="293204"/>
            <a:chOff x="1040897" y="2206487"/>
            <a:chExt cx="2348346" cy="293204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D3C3654-398E-4A2F-AB37-236BB52B81E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21CC9C96-55C0-46D8-AC20-1F49DF9D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F21F47-34A7-453B-922E-77A95F0A14AA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A02876-59E5-42F7-9F20-B384B2848BA4}"/>
              </a:ext>
            </a:extLst>
          </p:cNvPr>
          <p:cNvGrpSpPr/>
          <p:nvPr/>
        </p:nvGrpSpPr>
        <p:grpSpPr>
          <a:xfrm>
            <a:off x="8584098" y="4134302"/>
            <a:ext cx="2348346" cy="293204"/>
            <a:chOff x="1040897" y="2206487"/>
            <a:chExt cx="2348346" cy="293204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160855-2975-4CCE-9408-9572FDE0132D}"/>
                </a:ext>
              </a:extLst>
            </p:cNvPr>
            <p:cNvCxnSpPr/>
            <p:nvPr/>
          </p:nvCxnSpPr>
          <p:spPr>
            <a:xfrm>
              <a:off x="1040897" y="2355574"/>
              <a:ext cx="2348346" cy="0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6B47241-4F27-4B89-87B1-B28F23C6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97" y="2206487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A810677-A75F-44DD-BAF1-EE6C3FA575E0}"/>
                </a:ext>
              </a:extLst>
            </p:cNvPr>
            <p:cNvCxnSpPr>
              <a:cxnSpLocks/>
            </p:cNvCxnSpPr>
            <p:nvPr/>
          </p:nvCxnSpPr>
          <p:spPr>
            <a:xfrm>
              <a:off x="3389243" y="2211456"/>
              <a:ext cx="0" cy="288235"/>
            </a:xfrm>
            <a:prstGeom prst="line">
              <a:avLst/>
            </a:prstGeom>
            <a:ln w="635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533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8D5518-28C2-4AFA-A25B-D18B2B50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8D1A8-9ACA-49B9-8DA2-8D90D9E2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Demonstrație corectitudine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E2E0FB-0998-4D1D-A78A-3C73FC0F5E92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10815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ro-RO" dirty="0"/>
                  <a:t>Teoremă: Fie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dirty="0"/>
                  <a:t> un subset de intervale (subproblemă) 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o-RO" dirty="0"/>
                  <a:t> un interval cu cea mai mică valoare de sfârșit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o-RO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ro-RO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 </a:t>
                </a:r>
                <a:r>
                  <a:rPr lang="ro-RO" dirty="0"/>
                  <a:t>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dirty="0"/>
                  <a:t>.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o-RO" dirty="0"/>
                  <a:t> face parte din subsetul maxim de intervale disjuncte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dirty="0"/>
                  <a:t>.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Demonstrație:</a:t>
                </a:r>
              </a:p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ro-RO" dirty="0"/>
                  <a:t> cel mai mare subset de intervale disjuncte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o-RO" dirty="0"/>
                  <a:t>.</a:t>
                </a:r>
              </a:p>
              <a:p>
                <a:r>
                  <a:rPr lang="ro-RO" dirty="0"/>
                  <a:t>Fie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ro-RO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ro-RO" dirty="0">
                    <a:solidFill>
                      <a:srgbClr val="00B050"/>
                    </a:solidFill>
                  </a:rPr>
                  <a:t> </a:t>
                </a:r>
                <a:r>
                  <a:rPr lang="ro-RO" dirty="0"/>
                  <a:t>are cea mai mică valoare de sfârșit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ro-RO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ro-RO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ro-RO" dirty="0"/>
                  <a:t>) a unui interval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ro-RO" b="1" dirty="0"/>
              </a:p>
              <a:p>
                <a:pPr lvl="1"/>
                <a:r>
                  <a:rPr lang="ro-RO" dirty="0"/>
                  <a:t>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ro-RO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ro-RO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o-RO" dirty="0"/>
                  <a:t> am terminat</a:t>
                </a:r>
              </a:p>
              <a:p>
                <a:pPr lvl="1"/>
                <a:r>
                  <a:rPr lang="ro-RO" dirty="0"/>
                  <a:t>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ro-RO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ro-RO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r>
                  <a:rPr lang="ro-RO" dirty="0"/>
                  <a:t> Atunci </a:t>
                </a:r>
                <a:r>
                  <a:rPr lang="en-US" dirty="0"/>
                  <a:t>fie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ro-RO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o-RO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ro-RO" dirty="0"/>
                  <a:t>Intervalele</a:t>
                </a:r>
                <a:r>
                  <a:rPr lang="en-US" dirty="0"/>
                  <a:t>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sunt </a:t>
                </a:r>
                <a:r>
                  <a:rPr lang="ro-RO" dirty="0"/>
                  <a:t>disjuncte deoarece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ro-RO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ro-RO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ro-RO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o-RO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ro-RO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ro-RO" dirty="0"/>
              </a:p>
              <a:p>
                <a:pPr marL="457200" lvl="1" indent="0">
                  <a:buNone/>
                </a:pPr>
                <a:r>
                  <a:rPr lang="ro-RO" dirty="0"/>
                  <a:t>Deoarece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ro-RO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atunci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ș</a:t>
                </a:r>
                <a:r>
                  <a:rPr lang="en-US" dirty="0"/>
                  <a:t>i</a:t>
                </a:r>
                <a:r>
                  <a:rPr lang="ro-RO" dirty="0"/>
                  <a:t> este</a:t>
                </a:r>
                <a:r>
                  <a:rPr lang="en-US" dirty="0"/>
                  <a:t> subset maxim de </a:t>
                </a:r>
                <a:r>
                  <a:rPr lang="ro-RO" dirty="0"/>
                  <a:t>intervale disjuncte </a:t>
                </a:r>
                <a:r>
                  <a:rPr lang="en-US" dirty="0"/>
                  <a:t>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ro-RO" dirty="0"/>
              </a:p>
              <a:p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E2E0FB-0998-4D1D-A78A-3C73FC0F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108158"/>
              </a:xfrm>
              <a:blipFill>
                <a:blip r:embed="rId2"/>
                <a:stretch>
                  <a:fillRect l="-980" t="-1909" b="-35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31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6E3942-BE98-40BA-A8CE-0BC0F999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9E12C5-7461-4579-8403-0A1C8CE7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75C15-CFBF-4AF5-A97B-84223B4F9B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0124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A36FC2-14BD-427E-8CD0-2DCDD01B58B2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7390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2951922" y="1411357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Alegem mereu muchia cu costul cel mai mic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3908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2951922" y="1411357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Alegem mereu muchia cu costul cel mai mic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D3504-E54E-4A41-A08F-FD638B3BAA53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2529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2951922" y="1411357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Alegem mereu muchia cu costul cel mai mic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D3504-E54E-4A41-A08F-FD638B3BAA53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6101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2951922" y="1411357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Alegem mereu muchia cu costul cel mai mic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6D3504-E54E-4A41-A08F-FD638B3BAA53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914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47432-3892-43B6-83E4-A23BEEF4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8D8382-C014-4537-A85A-E9C0173C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Minimizare timp servire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17463-E237-498C-BA99-677464B4A8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Timp servire = Timp așteptare + Timp execuție</a:t>
            </a:r>
          </a:p>
          <a:p>
            <a:endParaRPr lang="ro-RO" dirty="0"/>
          </a:p>
          <a:p>
            <a:r>
              <a:rPr lang="ro-RO" dirty="0"/>
              <a:t>Toți clienții vin simultan. Vrem să îi preluăm într-o ordine în așa fel încât să minimizăm timpul de servire total.</a:t>
            </a:r>
          </a:p>
        </p:txBody>
      </p:sp>
    </p:spTree>
    <p:extLst>
      <p:ext uri="{BB962C8B-B14F-4D97-AF65-F5344CB8AC3E}">
        <p14:creationId xmlns:p14="http://schemas.microsoft.com/office/powerpoint/2010/main" val="154056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DCBFA0-D88C-4E57-ABBF-4AB6DD51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58D4FE-A241-49EF-9FE6-87728FD6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92B30-DD18-4F0F-B8C7-F289BB57A58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53734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3814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9924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954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888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6960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25634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3EC3C-6515-4FD2-8816-86DFDED64601}"/>
              </a:ext>
            </a:extLst>
          </p:cNvPr>
          <p:cNvSpPr txBox="1"/>
          <p:nvPr/>
        </p:nvSpPr>
        <p:spPr>
          <a:xfrm>
            <a:off x="328202" y="3075886"/>
            <a:ext cx="3276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 </a:t>
            </a:r>
            <a:r>
              <a:rPr lang="en-US" sz="2400" b="1" dirty="0" err="1"/>
              <a:t>algoritm</a:t>
            </a:r>
            <a:r>
              <a:rPr lang="en-US" sz="2400" b="1" dirty="0"/>
              <a:t> </a:t>
            </a:r>
            <a:r>
              <a:rPr lang="en-US" sz="2400" b="1" dirty="0" err="1"/>
              <a:t>este</a:t>
            </a:r>
            <a:r>
              <a:rPr lang="en-US" sz="2400" b="1" dirty="0"/>
              <a:t> </a:t>
            </a:r>
            <a:r>
              <a:rPr lang="en-US" sz="2400" b="1" dirty="0" err="1"/>
              <a:t>acesta</a:t>
            </a:r>
            <a:r>
              <a:rPr lang="en-US" sz="2400" b="1" dirty="0"/>
              <a:t>?</a:t>
            </a:r>
            <a:endParaRPr lang="ro-RO" sz="2400" b="1" dirty="0"/>
          </a:p>
        </p:txBody>
      </p:sp>
    </p:spTree>
    <p:extLst>
      <p:ext uri="{BB962C8B-B14F-4D97-AF65-F5344CB8AC3E}">
        <p14:creationId xmlns:p14="http://schemas.microsoft.com/office/powerpoint/2010/main" val="724659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ABD666-6353-4BFD-99F5-1B9E6CA8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944230-C495-4630-82AF-086AC1A7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 minim </a:t>
            </a:r>
            <a:r>
              <a:rPr lang="ro-RO" dirty="0"/>
              <a:t>în graf - </a:t>
            </a:r>
            <a:r>
              <a:rPr lang="ro-RO" dirty="0" err="1"/>
              <a:t>greedy</a:t>
            </a:r>
            <a:endParaRPr lang="ro-RO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C215D-6638-4398-A0F8-1642C59739C0}"/>
              </a:ext>
            </a:extLst>
          </p:cNvPr>
          <p:cNvSpPr/>
          <p:nvPr/>
        </p:nvSpPr>
        <p:spPr bwMode="auto">
          <a:xfrm>
            <a:off x="5170382" y="2595520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E31FF1-48E3-4BF3-A39C-4D1E3CD64182}"/>
              </a:ext>
            </a:extLst>
          </p:cNvPr>
          <p:cNvSpPr/>
          <p:nvPr/>
        </p:nvSpPr>
        <p:spPr bwMode="auto">
          <a:xfrm>
            <a:off x="4820561" y="5225428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5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2A4A85-FFBF-4B7B-90E0-9F08C66F3FAD}"/>
              </a:ext>
            </a:extLst>
          </p:cNvPr>
          <p:cNvSpPr/>
          <p:nvPr/>
        </p:nvSpPr>
        <p:spPr bwMode="auto">
          <a:xfrm>
            <a:off x="7012196" y="3091329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00412F-9E29-417E-8055-EE373232CBCF}"/>
              </a:ext>
            </a:extLst>
          </p:cNvPr>
          <p:cNvSpPr/>
          <p:nvPr/>
        </p:nvSpPr>
        <p:spPr bwMode="auto">
          <a:xfrm>
            <a:off x="4171948" y="3689844"/>
            <a:ext cx="493712" cy="493712"/>
          </a:xfrm>
          <a:prstGeom prst="ellipse">
            <a:avLst/>
          </a:prstGeom>
          <a:solidFill>
            <a:srgbClr val="00B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6B91C3-B0FD-4934-B7C1-1016C6E65B6D}"/>
              </a:ext>
            </a:extLst>
          </p:cNvPr>
          <p:cNvCxnSpPr>
            <a:cxnSpLocks/>
            <a:stCxn id="6" idx="1"/>
            <a:endCxn id="8" idx="4"/>
          </p:cNvCxnSpPr>
          <p:nvPr/>
        </p:nvCxnSpPr>
        <p:spPr bwMode="auto">
          <a:xfrm flipH="1" flipV="1">
            <a:off x="4418805" y="4183556"/>
            <a:ext cx="474059" cy="111417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6F3E00-0552-4774-B231-20BC25AE3D86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 bwMode="auto">
          <a:xfrm flipV="1">
            <a:off x="4418804" y="2842376"/>
            <a:ext cx="751578" cy="8474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72BF67-C9F7-411E-B81C-70DA91ED2F4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 bwMode="auto">
          <a:xfrm>
            <a:off x="5591793" y="3016930"/>
            <a:ext cx="1212961" cy="17763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9EBA04-91A7-40B1-A5F7-0716A64DAD29}"/>
              </a:ext>
            </a:extLst>
          </p:cNvPr>
          <p:cNvCxnSpPr>
            <a:cxnSpLocks/>
            <a:stCxn id="6" idx="6"/>
            <a:endCxn id="19" idx="3"/>
          </p:cNvCxnSpPr>
          <p:nvPr/>
        </p:nvCxnSpPr>
        <p:spPr bwMode="auto">
          <a:xfrm flipV="1">
            <a:off x="5314273" y="5142352"/>
            <a:ext cx="1490480" cy="3299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12E697-15EC-4045-B8D3-BF4D057B43F4}"/>
              </a:ext>
            </a:extLst>
          </p:cNvPr>
          <p:cNvCxnSpPr>
            <a:cxnSpLocks/>
            <a:stCxn id="7" idx="1"/>
            <a:endCxn id="5" idx="6"/>
          </p:cNvCxnSpPr>
          <p:nvPr/>
        </p:nvCxnSpPr>
        <p:spPr bwMode="auto">
          <a:xfrm flipH="1" flipV="1">
            <a:off x="5664094" y="2842377"/>
            <a:ext cx="1420404" cy="32125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384305-B7BA-49FA-95DB-FA3966EF46D7}"/>
              </a:ext>
            </a:extLst>
          </p:cNvPr>
          <p:cNvSpPr/>
          <p:nvPr/>
        </p:nvSpPr>
        <p:spPr>
          <a:xfrm>
            <a:off x="5917787" y="2493710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D3D1B-6A1B-4AF5-87B9-710DC83C2588}"/>
              </a:ext>
            </a:extLst>
          </p:cNvPr>
          <p:cNvSpPr/>
          <p:nvPr/>
        </p:nvSpPr>
        <p:spPr>
          <a:xfrm>
            <a:off x="5591792" y="3769306"/>
            <a:ext cx="584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50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29D91A-4281-4D83-BCB3-23B05BF4CA2B}"/>
              </a:ext>
            </a:extLst>
          </p:cNvPr>
          <p:cNvSpPr/>
          <p:nvPr/>
        </p:nvSpPr>
        <p:spPr>
          <a:xfrm>
            <a:off x="4233857" y="2932760"/>
            <a:ext cx="6424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C6B770-DB3F-4C44-89A5-F7E333AC418F}"/>
              </a:ext>
            </a:extLst>
          </p:cNvPr>
          <p:cNvSpPr/>
          <p:nvPr/>
        </p:nvSpPr>
        <p:spPr>
          <a:xfrm>
            <a:off x="7060272" y="4076279"/>
            <a:ext cx="8912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37845-7768-40EB-9298-F2D454384BFB}"/>
              </a:ext>
            </a:extLst>
          </p:cNvPr>
          <p:cNvSpPr/>
          <p:nvPr/>
        </p:nvSpPr>
        <p:spPr>
          <a:xfrm>
            <a:off x="4553313" y="4426443"/>
            <a:ext cx="751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0A78CE-3314-4934-9914-51209D7248ED}"/>
              </a:ext>
            </a:extLst>
          </p:cNvPr>
          <p:cNvSpPr/>
          <p:nvPr/>
        </p:nvSpPr>
        <p:spPr bwMode="auto">
          <a:xfrm>
            <a:off x="6732451" y="4720942"/>
            <a:ext cx="493712" cy="493712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B1A8DC-8C51-45B8-864B-6D5F69BB5854}"/>
              </a:ext>
            </a:extLst>
          </p:cNvPr>
          <p:cNvCxnSpPr>
            <a:cxnSpLocks/>
            <a:stCxn id="7" idx="5"/>
            <a:endCxn id="19" idx="7"/>
          </p:cNvCxnSpPr>
          <p:nvPr/>
        </p:nvCxnSpPr>
        <p:spPr bwMode="auto">
          <a:xfrm flipH="1">
            <a:off x="7153862" y="3512740"/>
            <a:ext cx="279745" cy="128050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70C0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E1AE6A-E47C-407A-8F37-92E4955A1944}"/>
              </a:ext>
            </a:extLst>
          </p:cNvPr>
          <p:cNvSpPr/>
          <p:nvPr/>
        </p:nvSpPr>
        <p:spPr>
          <a:xfrm>
            <a:off x="5645931" y="5334102"/>
            <a:ext cx="9130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10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E8DB5-D4E5-409D-B2AA-E395B6E3212D}"/>
              </a:ext>
            </a:extLst>
          </p:cNvPr>
          <p:cNvSpPr txBox="1"/>
          <p:nvPr/>
        </p:nvSpPr>
        <p:spPr>
          <a:xfrm>
            <a:off x="1719388" y="1310943"/>
            <a:ext cx="839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Alegem mereu muchia cu costul cel mai mic din toate </a:t>
            </a:r>
            <a:r>
              <a:rPr lang="en-US" sz="2400" dirty="0"/>
              <a:t>“</a:t>
            </a:r>
            <a:r>
              <a:rPr lang="en-US" sz="2400" dirty="0" err="1"/>
              <a:t>accesibile</a:t>
            </a:r>
            <a:r>
              <a:rPr lang="en-US" sz="2400" dirty="0"/>
              <a:t> de zona </a:t>
            </a:r>
            <a:r>
              <a:rPr lang="en-US" sz="2400" dirty="0" err="1"/>
              <a:t>explorat</a:t>
            </a:r>
            <a:r>
              <a:rPr lang="ro-RO" sz="2400" dirty="0"/>
              <a:t>ă</a:t>
            </a:r>
            <a:r>
              <a:rPr lang="en-US" sz="2400" dirty="0"/>
              <a:t>”</a:t>
            </a:r>
            <a:endParaRPr lang="ro-RO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9A36-51F7-4274-9E69-CB658BD76746}"/>
              </a:ext>
            </a:extLst>
          </p:cNvPr>
          <p:cNvSpPr txBox="1"/>
          <p:nvPr/>
        </p:nvSpPr>
        <p:spPr>
          <a:xfrm>
            <a:off x="7951544" y="5290374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Drum minim 1-</a:t>
            </a:r>
            <a:r>
              <a:rPr lang="en-US" sz="2400" dirty="0"/>
              <a:t>&gt;5</a:t>
            </a:r>
            <a:r>
              <a:rPr lang="ro-RO" sz="2400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3EC3C-6515-4FD2-8816-86DFDED64601}"/>
              </a:ext>
            </a:extLst>
          </p:cNvPr>
          <p:cNvSpPr txBox="1"/>
          <p:nvPr/>
        </p:nvSpPr>
        <p:spPr>
          <a:xfrm>
            <a:off x="328202" y="3075886"/>
            <a:ext cx="3276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 </a:t>
            </a:r>
            <a:r>
              <a:rPr lang="en-US" sz="2400" b="1" dirty="0" err="1"/>
              <a:t>algoritm</a:t>
            </a:r>
            <a:r>
              <a:rPr lang="en-US" sz="2400" b="1" dirty="0"/>
              <a:t> </a:t>
            </a:r>
            <a:r>
              <a:rPr lang="en-US" sz="2400" b="1" dirty="0" err="1"/>
              <a:t>este</a:t>
            </a:r>
            <a:r>
              <a:rPr lang="en-US" sz="2400" b="1" dirty="0"/>
              <a:t> </a:t>
            </a:r>
            <a:r>
              <a:rPr lang="en-US" sz="2400" b="1" dirty="0" err="1"/>
              <a:t>acesta</a:t>
            </a:r>
            <a:r>
              <a:rPr lang="en-US" sz="2400" b="1" dirty="0"/>
              <a:t>?</a:t>
            </a:r>
          </a:p>
          <a:p>
            <a:r>
              <a:rPr lang="en-US" sz="2400" b="1" dirty="0" err="1"/>
              <a:t>Dijsktra</a:t>
            </a:r>
            <a:endParaRPr lang="ro-RO" sz="2400" b="1" dirty="0"/>
          </a:p>
        </p:txBody>
      </p:sp>
    </p:spTree>
    <p:extLst>
      <p:ext uri="{BB962C8B-B14F-4D97-AF65-F5344CB8AC3E}">
        <p14:creationId xmlns:p14="http://schemas.microsoft.com/office/powerpoint/2010/main" val="16215105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3C4E44-047A-4931-8FD4-F02696EC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ED5FE9-589B-4E09-96A9-7BE6C2BC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0CE0-5576-4F9A-9B29-7880EC1BF60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0852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47432-3892-43B6-83E4-A23BEEF4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8D8382-C014-4537-A85A-E9C0173C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Minimizare timp servire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17463-E237-498C-BA99-677464B4A8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noFill/>
        </p:spPr>
        <p:txBody>
          <a:bodyPr/>
          <a:lstStyle/>
          <a:p>
            <a:r>
              <a:rPr lang="ro-RO" dirty="0"/>
              <a:t>Timp servire = Timp așteptare + Timp execuție</a:t>
            </a:r>
          </a:p>
          <a:p>
            <a:endParaRPr lang="ro-RO" dirty="0"/>
          </a:p>
          <a:p>
            <a:r>
              <a:rPr lang="ro-RO" dirty="0"/>
              <a:t>Toți clienții vin simultan. Vrem să îi preluăm într-o ordine în așa fel încât să minimizăm timpul de servire total.</a:t>
            </a:r>
          </a:p>
          <a:p>
            <a:endParaRPr lang="ro-RO" dirty="0"/>
          </a:p>
          <a:p>
            <a:r>
              <a:rPr lang="ro-RO" dirty="0"/>
              <a:t>Exemplu: Fie task-uri care durează </a:t>
            </a:r>
            <a:r>
              <a:rPr lang="ro-RO" b="1" dirty="0">
                <a:solidFill>
                  <a:srgbClr val="00B050"/>
                </a:solidFill>
              </a:rPr>
              <a:t>5</a:t>
            </a:r>
            <a:r>
              <a:rPr lang="ro-RO" dirty="0"/>
              <a:t>, </a:t>
            </a:r>
            <a:r>
              <a:rPr lang="ro-RO" b="1" dirty="0">
                <a:solidFill>
                  <a:srgbClr val="0070C0"/>
                </a:solidFill>
              </a:rPr>
              <a:t>10</a:t>
            </a:r>
            <a:r>
              <a:rPr lang="ro-RO" dirty="0"/>
              <a:t> respectiv </a:t>
            </a:r>
            <a:r>
              <a:rPr lang="ro-RO" b="1" dirty="0"/>
              <a:t>4</a:t>
            </a:r>
            <a:r>
              <a:rPr lang="ro-RO" dirty="0"/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49FF6C-F420-4D7B-852A-4CF31F710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36563"/>
              </p:ext>
            </p:extLst>
          </p:nvPr>
        </p:nvGraphicFramePr>
        <p:xfrm>
          <a:off x="467827" y="4468483"/>
          <a:ext cx="8229600" cy="18288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Sarcina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Timp</a:t>
                      </a:r>
                      <a:r>
                        <a:rPr lang="en-US" sz="2400" dirty="0"/>
                        <a:t> </a:t>
                      </a:r>
                      <a:r>
                        <a:rPr lang="ro-RO" sz="2400" dirty="0"/>
                        <a:t>î</a:t>
                      </a:r>
                      <a:r>
                        <a:rPr lang="en-US" sz="2400" dirty="0"/>
                        <a:t>n </a:t>
                      </a:r>
                      <a:r>
                        <a:rPr lang="en-US" sz="2400" dirty="0" err="1"/>
                        <a:t>Sistem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5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execu</a:t>
                      </a:r>
                      <a:r>
                        <a:rPr lang="ro-RO" sz="2400" dirty="0"/>
                        <a:t>ţ</a:t>
                      </a:r>
                      <a:r>
                        <a:rPr lang="en-US" sz="2400" dirty="0" err="1"/>
                        <a:t>ie</a:t>
                      </a:r>
                      <a:r>
                        <a:rPr lang="en-US" sz="2400" dirty="0"/>
                        <a:t>)=</a:t>
                      </a:r>
                      <a:r>
                        <a:rPr lang="ro-RO" sz="2400" b="0" dirty="0"/>
                        <a:t>5</a:t>
                      </a:r>
                      <a:endParaRPr lang="en-US" sz="2400" b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5(a</a:t>
                      </a:r>
                      <a:r>
                        <a:rPr lang="ro-RO" sz="2400" dirty="0" err="1"/>
                        <a:t>ş</a:t>
                      </a:r>
                      <a:r>
                        <a:rPr lang="en-US" sz="2400" dirty="0" err="1"/>
                        <a:t>teptare</a:t>
                      </a:r>
                      <a:r>
                        <a:rPr lang="en-US" sz="2400" dirty="0"/>
                        <a:t>)+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10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execu</a:t>
                      </a:r>
                      <a:r>
                        <a:rPr lang="ro-RO" sz="2400" dirty="0"/>
                        <a:t>ţ</a:t>
                      </a:r>
                      <a:r>
                        <a:rPr lang="en-US" sz="2400" dirty="0" err="1"/>
                        <a:t>ie</a:t>
                      </a:r>
                      <a:r>
                        <a:rPr lang="en-US" sz="2400" dirty="0"/>
                        <a:t>)=15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5(a</a:t>
                      </a:r>
                      <a:r>
                        <a:rPr lang="ro-RO" sz="2400" dirty="0" err="1"/>
                        <a:t>ş</a:t>
                      </a:r>
                      <a:r>
                        <a:rPr lang="en-US" sz="2400" dirty="0" err="1"/>
                        <a:t>teptare</a:t>
                      </a:r>
                      <a:r>
                        <a:rPr lang="en-US" sz="2400" dirty="0"/>
                        <a:t>)+10(a</a:t>
                      </a:r>
                      <a:r>
                        <a:rPr lang="ro-RO" sz="2400" dirty="0" err="1"/>
                        <a:t>ş</a:t>
                      </a:r>
                      <a:r>
                        <a:rPr lang="en-US" sz="2400" dirty="0" err="1"/>
                        <a:t>teptare</a:t>
                      </a:r>
                      <a:r>
                        <a:rPr lang="en-US" sz="2400" dirty="0"/>
                        <a:t>)+</a:t>
                      </a:r>
                      <a:r>
                        <a:rPr lang="en-US" sz="2400" b="1" dirty="0"/>
                        <a:t>4</a:t>
                      </a: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execu</a:t>
                      </a:r>
                      <a:r>
                        <a:rPr lang="ro-RO" sz="2400" dirty="0"/>
                        <a:t>ţ</a:t>
                      </a:r>
                      <a:r>
                        <a:rPr lang="en-US" sz="2400" dirty="0" err="1"/>
                        <a:t>ie</a:t>
                      </a:r>
                      <a:r>
                        <a:rPr lang="en-US" sz="2400" dirty="0"/>
                        <a:t>)=19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815C9F-58BA-4BCF-8AC7-EFD0253222C0}"/>
              </a:ext>
            </a:extLst>
          </p:cNvPr>
          <p:cNvSpPr txBox="1"/>
          <p:nvPr/>
        </p:nvSpPr>
        <p:spPr>
          <a:xfrm>
            <a:off x="8897950" y="4780722"/>
            <a:ext cx="282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Timp total 5+15+19</a:t>
            </a:r>
          </a:p>
        </p:txBody>
      </p:sp>
    </p:spTree>
    <p:extLst>
      <p:ext uri="{BB962C8B-B14F-4D97-AF65-F5344CB8AC3E}">
        <p14:creationId xmlns:p14="http://schemas.microsoft.com/office/powerpoint/2010/main" val="10141448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10E5C-3BD5-4AED-B3A0-9FB42FAB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1453C-AAC3-4A3C-A476-CC921B97C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Problema </a:t>
            </a:r>
            <a:r>
              <a:rPr lang="ro-RO" dirty="0"/>
              <a:t>rucsacului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312C6-FB07-4C23-A683-7BE1838EA3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72209"/>
            <a:ext cx="11197087" cy="5025073"/>
          </a:xfrm>
        </p:spPr>
        <p:txBody>
          <a:bodyPr/>
          <a:lstStyle/>
          <a:p>
            <a:r>
              <a:rPr lang="en-US" dirty="0"/>
              <a:t>Se d</a:t>
            </a:r>
            <a:r>
              <a:rPr lang="ro-RO" dirty="0"/>
              <a:t>ă un set de obiecte cu o greutate și un preț.</a:t>
            </a:r>
          </a:p>
          <a:p>
            <a:r>
              <a:rPr lang="ro-RO" dirty="0"/>
              <a:t>Se dă un rucsac în care poate fi cărată o greutate maximă.</a:t>
            </a:r>
          </a:p>
          <a:p>
            <a:r>
              <a:rPr lang="ro-RO" dirty="0"/>
              <a:t>Care obiecte să fie adăugate în rucsac pentru a maximiza valoarea?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49873B-F9F4-4DE8-B84C-FF21F1D5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19" y="2775709"/>
            <a:ext cx="3571875" cy="3095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5F1CC-F650-4F1C-8223-D54018A1C6DB}"/>
              </a:ext>
            </a:extLst>
          </p:cNvPr>
          <p:cNvSpPr txBox="1"/>
          <p:nvPr/>
        </p:nvSpPr>
        <p:spPr>
          <a:xfrm>
            <a:off x="4313926" y="5927950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Image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: </a:t>
            </a:r>
            <a:r>
              <a:rPr lang="ro-RO" dirty="0">
                <a:hlinkClick r:id="rId3"/>
              </a:rPr>
              <a:t>https://en.wikipedia.org/wiki/Knapsack_problem</a:t>
            </a:r>
            <a:r>
              <a:rPr lang="ro-R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3045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962CF5-E93C-4D6F-AAB3-1A6D7F7D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116D6-91A2-4154-A83C-C0B5B18C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Problemă: Minimizare timp servire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4480F-963C-47DB-86CD-6A51B8C43A96}"/>
                  </a:ext>
                </a:extLst>
              </p:cNvPr>
              <p:cNvSpPr txBox="1"/>
              <p:nvPr/>
            </p:nvSpPr>
            <p:spPr>
              <a:xfrm>
                <a:off x="520458" y="1093787"/>
                <a:ext cx="114860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o-RO" sz="2400" dirty="0"/>
                  <a:t>Exemplu: Fie task-uri care durează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ro-RO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o-RO" sz="24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ro-RO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ro-RO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ro-RO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ro-RO" sz="2400" b="1" i="1" dirty="0">
                        <a:solidFill>
                          <a:srgbClr val="00B050"/>
                        </a:solidFill>
                      </a:rPr>
                      <m:t> </m:t>
                    </m:r>
                  </m:oMath>
                </a14:m>
                <a:r>
                  <a:rPr lang="ro-RO" sz="2400" dirty="0"/>
                  <a:t>respectiv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ro-RO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ro-RO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o-RO" sz="2400" b="1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ro-RO" sz="24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o-RO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4480F-963C-47DB-86CD-6A51B8C43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58" y="1093787"/>
                <a:ext cx="11486011" cy="461665"/>
              </a:xfrm>
              <a:prstGeom prst="rect">
                <a:avLst/>
              </a:prstGeom>
              <a:blipFill>
                <a:blip r:embed="rId2"/>
                <a:stretch>
                  <a:fillRect l="-796" t="-9211" b="-30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3AA109-06DF-4699-BA08-73E3188EE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59406"/>
              </p:ext>
            </p:extLst>
          </p:nvPr>
        </p:nvGraphicFramePr>
        <p:xfrm>
          <a:off x="1040897" y="1828800"/>
          <a:ext cx="8077200" cy="320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2400" dirty="0"/>
                        <a:t>Ordine</a:t>
                      </a:r>
                      <a:r>
                        <a:rPr lang="en-US" sz="2400" baseline="0" dirty="0"/>
                        <a:t> 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Timp Total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5+(5+10)+(5+10+4)=39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5+(5+4)+(5+4+10)=33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10+(10+5)+(10+5+4)=44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10+(10+4)+(10+4+5)=43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4+(4+5)+(4+5+10)=32</a:t>
                      </a:r>
                      <a:endParaRPr lang="en-US" sz="2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b="1" dirty="0"/>
                        <a:t>3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en-US" sz="2400" dirty="0"/>
                        <a:t>,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r>
                        <a:rPr lang="en-US" sz="2400" dirty="0"/>
                        <a:t>)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4+(4+10)+(4+10+5)=37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716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6937</TotalTime>
  <Words>2938</Words>
  <Application>Microsoft Office PowerPoint</Application>
  <PresentationFormat>Widescreen</PresentationFormat>
  <Paragraphs>502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Tehnica Greedy</vt:lpstr>
      <vt:lpstr>PowerPoint Presentation</vt:lpstr>
      <vt:lpstr>Greedy</vt:lpstr>
      <vt:lpstr>Greedy</vt:lpstr>
      <vt:lpstr>Greedy</vt:lpstr>
      <vt:lpstr>PowerPoint Presentation</vt:lpstr>
      <vt:lpstr>Problemă: Minimizare timp servire</vt:lpstr>
      <vt:lpstr>Problemă: Minimizare timp servire</vt:lpstr>
      <vt:lpstr>Problemă: Minimizare timp servire</vt:lpstr>
      <vt:lpstr>Problemă: Minimizare timp servire</vt:lpstr>
      <vt:lpstr>Problemă: Minimizare timp servire – Demonstrație</vt:lpstr>
      <vt:lpstr>PowerPoint Presentation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Problemă: Număr minim de monede</vt:lpstr>
      <vt:lpstr>PowerPoint Presentation</vt:lpstr>
      <vt:lpstr>Soluție locală vs soluție globală</vt:lpstr>
      <vt:lpstr>Soluție locală vs soluție globală</vt:lpstr>
      <vt:lpstr>Soluție locală vs soluție globală</vt:lpstr>
      <vt:lpstr>PowerPoint Presentation</vt:lpstr>
      <vt:lpstr>Problemă: Număr maxim intervale disjuncte</vt:lpstr>
      <vt:lpstr>Problemă: Activity Selection</vt:lpstr>
      <vt:lpstr>Problemă: Număr maxim intervale disjuncte</vt:lpstr>
      <vt:lpstr>Soluție greedy 1</vt:lpstr>
      <vt:lpstr>Soluție greedy 1</vt:lpstr>
      <vt:lpstr>Soluție greedy 1</vt:lpstr>
      <vt:lpstr>Soluție greedy 2</vt:lpstr>
      <vt:lpstr>Soluție greedy 2</vt:lpstr>
      <vt:lpstr>Soluție greedy 2</vt:lpstr>
      <vt:lpstr>Soluție greedy 2</vt:lpstr>
      <vt:lpstr>Soluție greedy 3</vt:lpstr>
      <vt:lpstr>Soluție greedy 3</vt:lpstr>
      <vt:lpstr>Soluție greedy 3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Soluția greedy</vt:lpstr>
      <vt:lpstr>Demonstrație corectitudine</vt:lpstr>
      <vt:lpstr>PowerPoint Presentation</vt:lpstr>
      <vt:lpstr>Drum minim în graf - greedy</vt:lpstr>
      <vt:lpstr>Drum minim în graf - greedy</vt:lpstr>
      <vt:lpstr>Drum minim în graf - greedy</vt:lpstr>
      <vt:lpstr>Drum minim în graf - greedy</vt:lpstr>
      <vt:lpstr>Drum minim în graf - greedy</vt:lpstr>
      <vt:lpstr>PowerPoint Presentation</vt:lpstr>
      <vt:lpstr>Drum minim în graf - greedy</vt:lpstr>
      <vt:lpstr>Drum minim în graf - greedy</vt:lpstr>
      <vt:lpstr>Drum minim în graf - greedy</vt:lpstr>
      <vt:lpstr>Drum minim în graf - greedy</vt:lpstr>
      <vt:lpstr>Drum minim în graf - greedy</vt:lpstr>
      <vt:lpstr>Drum minim în graf - greedy</vt:lpstr>
      <vt:lpstr>Drum minim în graf - greedy</vt:lpstr>
      <vt:lpstr>Drum minim în graf - greedy</vt:lpstr>
      <vt:lpstr>PowerPoint Presentation</vt:lpstr>
      <vt:lpstr>Problema rucsacului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2021-04-20T23:14:17Z</dcterms:modified>
</cp:coreProperties>
</file>